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6" r:id="rId10"/>
  </p:sldIdLst>
  <p:sldSz cx="9144000" cy="5143500" type="screen16x9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41" d="100"/>
          <a:sy n="141" d="100"/>
        </p:scale>
        <p:origin x="666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77956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095750" y="1069181"/>
            <a:ext cx="952500" cy="57150"/>
          </a:xfrm>
          <a:prstGeom prst="rect">
            <a:avLst/>
          </a:prstGeom>
          <a:solidFill>
            <a:srgbClr val="FF6B35"/>
          </a:solidFill>
          <a:ln/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3" name="Text 1"/>
          <p:cNvSpPr/>
          <p:nvPr/>
        </p:nvSpPr>
        <p:spPr>
          <a:xfrm>
            <a:off x="2541462" y="1564481"/>
            <a:ext cx="4060927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3600"/>
              </a:lnSpc>
              <a:spcAft>
                <a:spcPts val="1500"/>
              </a:spcAft>
              <a:buNone/>
            </a:pPr>
            <a:r>
              <a:rPr lang="en-US" sz="36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AI i Markedsføring</a:t>
            </a:r>
            <a:endParaRPr lang="en-US" sz="3600" dirty="0"/>
          </a:p>
        </p:txBody>
      </p:sp>
      <p:sp>
        <p:nvSpPr>
          <p:cNvPr id="4" name="Text 2"/>
          <p:cNvSpPr/>
          <p:nvPr/>
        </p:nvSpPr>
        <p:spPr>
          <a:xfrm>
            <a:off x="2523094" y="2364581"/>
            <a:ext cx="4097664" cy="29631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333"/>
              </a:lnSpc>
              <a:spcAft>
                <a:spcPts val="3000"/>
              </a:spcAft>
              <a:buNone/>
            </a:pPr>
            <a:r>
              <a:rPr lang="en-US" sz="2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Lovgivning og Etiske Overvejelser</a:t>
            </a:r>
            <a:endParaRPr lang="en-US" sz="2100" dirty="0"/>
          </a:p>
        </p:txBody>
      </p:sp>
      <p:sp>
        <p:nvSpPr>
          <p:cNvPr id="5" name="Text 3"/>
          <p:cNvSpPr/>
          <p:nvPr/>
        </p:nvSpPr>
        <p:spPr>
          <a:xfrm>
            <a:off x="4095750" y="3194298"/>
            <a:ext cx="952500" cy="57150"/>
          </a:xfrm>
          <a:prstGeom prst="rect">
            <a:avLst/>
          </a:prstGeom>
          <a:solidFill>
            <a:srgbClr val="FF6B35"/>
          </a:solidFill>
          <a:ln/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6" name="Text 4"/>
          <p:cNvSpPr/>
          <p:nvPr/>
        </p:nvSpPr>
        <p:spPr>
          <a:xfrm>
            <a:off x="3931234" y="3822948"/>
            <a:ext cx="1281383" cy="21327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168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en-US" sz="12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AOF Digital • 2025</a:t>
            </a:r>
            <a:endParaRPr lang="en-US" sz="1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85750" y="228600"/>
            <a:ext cx="4381691" cy="3429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700" b="1" dirty="0">
                <a:solidFill>
                  <a:srgbClr val="0A4D6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Hvorfor er dette vigtigt?</a:t>
            </a:r>
            <a:endParaRPr lang="en-US" sz="2700" dirty="0"/>
          </a:p>
        </p:txBody>
      </p:sp>
      <p:sp>
        <p:nvSpPr>
          <p:cNvPr id="3" name="Text 1"/>
          <p:cNvSpPr/>
          <p:nvPr/>
        </p:nvSpPr>
        <p:spPr>
          <a:xfrm>
            <a:off x="590550" y="1913632"/>
            <a:ext cx="8433054" cy="4857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913"/>
              </a:lnSpc>
              <a:buNone/>
            </a:pPr>
            <a:r>
              <a:rPr lang="en-US" sz="1275" dirty="0">
                <a:solidFill>
                  <a:srgbClr val="1D1D1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AI revolutionerer markedsføring med personalisering, automatisering og dataanalyse. Men med store muligheder følger også stort ansvar.</a:t>
            </a:r>
            <a:endParaRPr lang="en-US" sz="1275" dirty="0"/>
          </a:p>
        </p:txBody>
      </p:sp>
      <p:sp>
        <p:nvSpPr>
          <p:cNvPr id="4" name="Text 2"/>
          <p:cNvSpPr/>
          <p:nvPr/>
        </p:nvSpPr>
        <p:spPr>
          <a:xfrm>
            <a:off x="571501" y="2589907"/>
            <a:ext cx="2654350" cy="868561"/>
          </a:xfrm>
          <a:prstGeom prst="roundRect">
            <a:avLst>
              <a:gd name="adj" fmla="val 8773"/>
            </a:avLst>
          </a:prstGeom>
          <a:solidFill>
            <a:srgbClr val="F5F5F5"/>
          </a:solidFill>
          <a:ln/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5" name="Shape 3"/>
          <p:cNvSpPr/>
          <p:nvPr/>
        </p:nvSpPr>
        <p:spPr>
          <a:xfrm>
            <a:off x="609600" y="2589907"/>
            <a:ext cx="0" cy="868561"/>
          </a:xfrm>
          <a:prstGeom prst="line">
            <a:avLst/>
          </a:prstGeom>
          <a:noFill/>
          <a:ln w="38100">
            <a:solidFill>
              <a:srgbClr val="0A4D68"/>
            </a:solidFill>
            <a:prstDash val="solid"/>
          </a:ln>
        </p:spPr>
        <p:txBody>
          <a:bodyPr/>
          <a:lstStyle/>
          <a:p>
            <a:endParaRPr lang="LID4096"/>
          </a:p>
        </p:txBody>
      </p:sp>
      <p:sp>
        <p:nvSpPr>
          <p:cNvPr id="6" name="Text 4"/>
          <p:cNvSpPr/>
          <p:nvPr/>
        </p:nvSpPr>
        <p:spPr>
          <a:xfrm>
            <a:off x="781050" y="2742307"/>
            <a:ext cx="2357679" cy="18663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470"/>
              </a:lnSpc>
              <a:spcAft>
                <a:spcPts val="450"/>
              </a:spcAft>
              <a:buNone/>
            </a:pPr>
            <a:r>
              <a:rPr lang="en-US" sz="1050" b="1" dirty="0">
                <a:solidFill>
                  <a:srgbClr val="0A4D6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Lovgivning</a:t>
            </a:r>
            <a:endParaRPr lang="en-US" sz="1050" dirty="0"/>
          </a:p>
        </p:txBody>
      </p:sp>
      <p:sp>
        <p:nvSpPr>
          <p:cNvPr id="7" name="Text 5"/>
          <p:cNvSpPr/>
          <p:nvPr/>
        </p:nvSpPr>
        <p:spPr>
          <a:xfrm>
            <a:off x="781050" y="2986088"/>
            <a:ext cx="2357679" cy="3199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260"/>
              </a:lnSpc>
              <a:buNone/>
            </a:pPr>
            <a:r>
              <a:rPr lang="en-US" sz="900" dirty="0">
                <a:solidFill>
                  <a:srgbClr val="5A5A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EU AI Act, GDPR og nationale regler sætter rammerne</a:t>
            </a:r>
            <a:endParaRPr lang="en-US" sz="900" dirty="0"/>
          </a:p>
        </p:txBody>
      </p:sp>
      <p:sp>
        <p:nvSpPr>
          <p:cNvPr id="8" name="Text 6"/>
          <p:cNvSpPr/>
          <p:nvPr/>
        </p:nvSpPr>
        <p:spPr>
          <a:xfrm>
            <a:off x="3397300" y="2589907"/>
            <a:ext cx="2654350" cy="868561"/>
          </a:xfrm>
          <a:prstGeom prst="roundRect">
            <a:avLst>
              <a:gd name="adj" fmla="val 8773"/>
            </a:avLst>
          </a:prstGeom>
          <a:solidFill>
            <a:srgbClr val="F5F5F5"/>
          </a:solidFill>
          <a:ln/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9" name="Shape 7"/>
          <p:cNvSpPr/>
          <p:nvPr/>
        </p:nvSpPr>
        <p:spPr>
          <a:xfrm>
            <a:off x="3416350" y="2589907"/>
            <a:ext cx="0" cy="868561"/>
          </a:xfrm>
          <a:prstGeom prst="line">
            <a:avLst/>
          </a:prstGeom>
          <a:noFill/>
          <a:ln w="38100">
            <a:solidFill>
              <a:srgbClr val="088395"/>
            </a:solidFill>
            <a:prstDash val="solid"/>
          </a:ln>
        </p:spPr>
        <p:txBody>
          <a:bodyPr/>
          <a:lstStyle/>
          <a:p>
            <a:endParaRPr lang="LID4096"/>
          </a:p>
        </p:txBody>
      </p:sp>
      <p:sp>
        <p:nvSpPr>
          <p:cNvPr id="10" name="Text 8"/>
          <p:cNvSpPr/>
          <p:nvPr/>
        </p:nvSpPr>
        <p:spPr>
          <a:xfrm>
            <a:off x="3587800" y="2742307"/>
            <a:ext cx="2357679" cy="18663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470"/>
              </a:lnSpc>
              <a:spcAft>
                <a:spcPts val="450"/>
              </a:spcAft>
              <a:buNone/>
            </a:pPr>
            <a:r>
              <a:rPr lang="en-US" sz="1050" b="1" dirty="0">
                <a:solidFill>
                  <a:srgbClr val="08839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Etik</a:t>
            </a:r>
            <a:endParaRPr lang="en-US" sz="1050" dirty="0"/>
          </a:p>
        </p:txBody>
      </p:sp>
      <p:sp>
        <p:nvSpPr>
          <p:cNvPr id="11" name="Text 9"/>
          <p:cNvSpPr/>
          <p:nvPr/>
        </p:nvSpPr>
        <p:spPr>
          <a:xfrm>
            <a:off x="3587800" y="2986088"/>
            <a:ext cx="2357679" cy="3199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260"/>
              </a:lnSpc>
              <a:buNone/>
            </a:pPr>
            <a:r>
              <a:rPr lang="en-US" sz="900" dirty="0">
                <a:solidFill>
                  <a:srgbClr val="5A5A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Transparens, privatliv og ansvarlig brug af teknologi</a:t>
            </a:r>
            <a:endParaRPr lang="en-US" sz="900" dirty="0"/>
          </a:p>
        </p:txBody>
      </p:sp>
      <p:sp>
        <p:nvSpPr>
          <p:cNvPr id="12" name="Text 10"/>
          <p:cNvSpPr/>
          <p:nvPr/>
        </p:nvSpPr>
        <p:spPr>
          <a:xfrm>
            <a:off x="6204049" y="2669828"/>
            <a:ext cx="2654350" cy="708571"/>
          </a:xfrm>
          <a:prstGeom prst="roundRect">
            <a:avLst>
              <a:gd name="adj" fmla="val 10754"/>
            </a:avLst>
          </a:prstGeom>
          <a:solidFill>
            <a:srgbClr val="F5F5F5"/>
          </a:solidFill>
          <a:ln/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13" name="Shape 11"/>
          <p:cNvSpPr/>
          <p:nvPr/>
        </p:nvSpPr>
        <p:spPr>
          <a:xfrm>
            <a:off x="6223099" y="2669828"/>
            <a:ext cx="0" cy="708571"/>
          </a:xfrm>
          <a:prstGeom prst="line">
            <a:avLst/>
          </a:prstGeom>
          <a:noFill/>
          <a:ln w="38100">
            <a:solidFill>
              <a:srgbClr val="FF6B35"/>
            </a:solidFill>
            <a:prstDash val="solid"/>
          </a:ln>
        </p:spPr>
        <p:txBody>
          <a:bodyPr/>
          <a:lstStyle/>
          <a:p>
            <a:endParaRPr lang="LID4096"/>
          </a:p>
        </p:txBody>
      </p:sp>
      <p:sp>
        <p:nvSpPr>
          <p:cNvPr id="14" name="Text 12"/>
          <p:cNvSpPr/>
          <p:nvPr/>
        </p:nvSpPr>
        <p:spPr>
          <a:xfrm>
            <a:off x="6394549" y="2822228"/>
            <a:ext cx="2357679" cy="18663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470"/>
              </a:lnSpc>
              <a:spcAft>
                <a:spcPts val="450"/>
              </a:spcAft>
              <a:buNone/>
            </a:pPr>
            <a:r>
              <a:rPr lang="en-US" sz="1050" b="1" dirty="0">
                <a:solidFill>
                  <a:srgbClr val="FF6B3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Praksis</a:t>
            </a:r>
            <a:endParaRPr lang="en-US" sz="1050" dirty="0"/>
          </a:p>
        </p:txBody>
      </p:sp>
      <p:sp>
        <p:nvSpPr>
          <p:cNvPr id="15" name="Text 13"/>
          <p:cNvSpPr/>
          <p:nvPr/>
        </p:nvSpPr>
        <p:spPr>
          <a:xfrm>
            <a:off x="6394549" y="3066008"/>
            <a:ext cx="2357679" cy="15999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260"/>
              </a:lnSpc>
              <a:buNone/>
            </a:pPr>
            <a:r>
              <a:rPr lang="en-US" sz="900" dirty="0">
                <a:solidFill>
                  <a:srgbClr val="5A5A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Konkrete anbefalinger til din virksomhed</a:t>
            </a:r>
            <a:endParaRPr lang="en-US" sz="900" dirty="0"/>
          </a:p>
        </p:txBody>
      </p:sp>
      <p:sp>
        <p:nvSpPr>
          <p:cNvPr id="16" name="Text 14"/>
          <p:cNvSpPr/>
          <p:nvPr/>
        </p:nvSpPr>
        <p:spPr>
          <a:xfrm>
            <a:off x="285750" y="4762500"/>
            <a:ext cx="8743950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050"/>
              </a:lnSpc>
              <a:buNone/>
            </a:pPr>
            <a:r>
              <a:rPr lang="en-US" sz="750" dirty="0">
                <a:solidFill>
                  <a:srgbClr val="99999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Kilde: EU-Kommissionen, Datatilsynet</a:t>
            </a:r>
            <a:endParaRPr lang="en-US" sz="75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85750" y="228600"/>
            <a:ext cx="5052060" cy="3429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700" b="1" dirty="0">
                <a:solidFill>
                  <a:srgbClr val="0A4D6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EU AI Act – Verdens første AI-lov</a:t>
            </a:r>
            <a:endParaRPr lang="en-US" sz="2700" dirty="0"/>
          </a:p>
        </p:txBody>
      </p:sp>
      <p:sp>
        <p:nvSpPr>
          <p:cNvPr id="3" name="Text 1"/>
          <p:cNvSpPr/>
          <p:nvPr/>
        </p:nvSpPr>
        <p:spPr>
          <a:xfrm>
            <a:off x="285750" y="1427857"/>
            <a:ext cx="4697900" cy="4286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688"/>
              </a:lnSpc>
              <a:buNone/>
            </a:pPr>
            <a:r>
              <a:rPr lang="en-US" sz="1125" dirty="0">
                <a:solidFill>
                  <a:srgbClr val="1D1D1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EU's forordning om kunstig intelligens (AI Act) trådte i kraft 1. august 2024 og er verdens første omfattende lovgivning om AI.</a:t>
            </a:r>
            <a:endParaRPr lang="en-US" sz="1125" dirty="0"/>
          </a:p>
        </p:txBody>
      </p:sp>
      <p:sp>
        <p:nvSpPr>
          <p:cNvPr id="4" name="Text 2"/>
          <p:cNvSpPr/>
          <p:nvPr/>
        </p:nvSpPr>
        <p:spPr>
          <a:xfrm>
            <a:off x="285750" y="1970782"/>
            <a:ext cx="4605784" cy="1468636"/>
          </a:xfrm>
          <a:prstGeom prst="roundRect">
            <a:avLst>
              <a:gd name="adj" fmla="val 5188"/>
            </a:avLst>
          </a:prstGeom>
          <a:solidFill>
            <a:srgbClr val="0A4D68"/>
          </a:solidFill>
          <a:ln/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5" name="Text 3"/>
          <p:cNvSpPr/>
          <p:nvPr/>
        </p:nvSpPr>
        <p:spPr>
          <a:xfrm>
            <a:off x="419100" y="2104132"/>
            <a:ext cx="4425866" cy="17323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365"/>
              </a:lnSpc>
              <a:spcAft>
                <a:spcPts val="600"/>
              </a:spcAft>
              <a:buNone/>
            </a:pPr>
            <a:r>
              <a:rPr lang="en-US" sz="975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Hovedformål:</a:t>
            </a:r>
            <a:endParaRPr lang="en-US" sz="975" dirty="0"/>
          </a:p>
        </p:txBody>
      </p:sp>
      <p:sp>
        <p:nvSpPr>
          <p:cNvPr id="6" name="Text 4"/>
          <p:cNvSpPr/>
          <p:nvPr/>
        </p:nvSpPr>
        <p:spPr>
          <a:xfrm>
            <a:off x="419100" y="2353568"/>
            <a:ext cx="4339084" cy="952500"/>
          </a:xfrm>
          <a:prstGeom prst="rect">
            <a:avLst/>
          </a:prstGeom>
          <a:noFill/>
          <a:ln/>
        </p:spPr>
        <p:txBody>
          <a:bodyPr wrap="square" lIns="85725" tIns="0" rIns="0" bIns="0" rtlCol="0" anchor="t"/>
          <a:lstStyle/>
          <a:p>
            <a:pPr marL="85725" indent="-85725" algn="l">
              <a:lnSpc>
                <a:spcPts val="2100"/>
              </a:lnSpc>
              <a:spcAft>
                <a:spcPts val="300"/>
              </a:spcAft>
              <a:buSzPct val="100000"/>
              <a:buChar char="•"/>
            </a:pPr>
            <a:r>
              <a:rPr lang="en-US" sz="135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Sikre troværdig og menneskecentreret AI</a:t>
            </a:r>
            <a:endParaRPr lang="en-US" sz="1350" dirty="0"/>
          </a:p>
          <a:p>
            <a:pPr marL="85725" indent="-85725" algn="l">
              <a:lnSpc>
                <a:spcPts val="2100"/>
              </a:lnSpc>
              <a:spcAft>
                <a:spcPts val="300"/>
              </a:spcAft>
              <a:buSzPct val="100000"/>
              <a:buChar char="•"/>
            </a:pPr>
            <a:r>
              <a:rPr lang="en-US" sz="135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Beskytte sundhed, sikkerhed og rettigheder</a:t>
            </a:r>
            <a:endParaRPr lang="en-US" sz="1350" dirty="0"/>
          </a:p>
          <a:p>
            <a:pPr marL="85725" indent="-85725" algn="l">
              <a:lnSpc>
                <a:spcPts val="2100"/>
              </a:lnSpc>
              <a:spcAft>
                <a:spcPts val="300"/>
              </a:spcAft>
              <a:buSzPct val="100000"/>
              <a:buChar char="•"/>
            </a:pPr>
            <a:r>
              <a:rPr lang="en-US" sz="135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Skabe ensartede regler i hele EU</a:t>
            </a:r>
            <a:endParaRPr lang="en-US" sz="1350" dirty="0"/>
          </a:p>
        </p:txBody>
      </p:sp>
      <p:sp>
        <p:nvSpPr>
          <p:cNvPr id="7" name="Text 5"/>
          <p:cNvSpPr/>
          <p:nvPr/>
        </p:nvSpPr>
        <p:spPr>
          <a:xfrm>
            <a:off x="285750" y="3553718"/>
            <a:ext cx="4697900" cy="3714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463"/>
              </a:lnSpc>
              <a:buNone/>
            </a:pPr>
            <a:r>
              <a:rPr lang="en-US" sz="975" dirty="0">
                <a:solidFill>
                  <a:srgbClr val="5A5A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For markedsføring betyder det krav til transparens, mærkning af AI-genereret indhold og særlige regler for høj-risiko systemer.</a:t>
            </a:r>
            <a:endParaRPr lang="en-US" sz="975" dirty="0"/>
          </a:p>
        </p:txBody>
      </p:sp>
      <p:sp>
        <p:nvSpPr>
          <p:cNvPr id="8" name="Text 6"/>
          <p:cNvSpPr/>
          <p:nvPr/>
        </p:nvSpPr>
        <p:spPr>
          <a:xfrm>
            <a:off x="5082034" y="1305967"/>
            <a:ext cx="3776216" cy="2740968"/>
          </a:xfrm>
          <a:prstGeom prst="roundRect">
            <a:avLst>
              <a:gd name="adj" fmla="val 2780"/>
            </a:avLst>
          </a:prstGeom>
          <a:solidFill>
            <a:srgbClr val="F5F5F5"/>
          </a:solidFill>
          <a:ln/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9" name="Text 7"/>
          <p:cNvSpPr/>
          <p:nvPr/>
        </p:nvSpPr>
        <p:spPr>
          <a:xfrm>
            <a:off x="5253484" y="1477417"/>
            <a:ext cx="3501982" cy="18663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470"/>
              </a:lnSpc>
              <a:buNone/>
            </a:pPr>
            <a:r>
              <a:rPr lang="en-US" sz="1050" b="1" dirty="0">
                <a:solidFill>
                  <a:srgbClr val="0A4D6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Nøgletal</a:t>
            </a:r>
            <a:endParaRPr lang="en-US" sz="1050" dirty="0"/>
          </a:p>
        </p:txBody>
      </p:sp>
      <p:sp>
        <p:nvSpPr>
          <p:cNvPr id="10" name="Shape 8"/>
          <p:cNvSpPr/>
          <p:nvPr/>
        </p:nvSpPr>
        <p:spPr>
          <a:xfrm>
            <a:off x="5253484" y="2425005"/>
            <a:ext cx="3433316" cy="0"/>
          </a:xfrm>
          <a:prstGeom prst="line">
            <a:avLst/>
          </a:prstGeom>
          <a:noFill/>
          <a:ln w="9525">
            <a:solidFill>
              <a:srgbClr val="E0E0E0"/>
            </a:solidFill>
            <a:prstDash val="solid"/>
          </a:ln>
        </p:spPr>
        <p:txBody>
          <a:bodyPr/>
          <a:lstStyle/>
          <a:p>
            <a:endParaRPr lang="LID4096"/>
          </a:p>
        </p:txBody>
      </p:sp>
      <p:sp>
        <p:nvSpPr>
          <p:cNvPr id="11" name="Text 9"/>
          <p:cNvSpPr/>
          <p:nvPr/>
        </p:nvSpPr>
        <p:spPr>
          <a:xfrm>
            <a:off x="5253484" y="1759297"/>
            <a:ext cx="3501982" cy="4000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150"/>
              </a:lnSpc>
              <a:buNone/>
            </a:pPr>
            <a:r>
              <a:rPr lang="en-US" sz="2250" dirty="0">
                <a:solidFill>
                  <a:srgbClr val="FF6B35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35 mio. €</a:t>
            </a:r>
            <a:endParaRPr lang="en-US" sz="2250" dirty="0"/>
          </a:p>
        </p:txBody>
      </p:sp>
      <p:sp>
        <p:nvSpPr>
          <p:cNvPr id="12" name="Text 10"/>
          <p:cNvSpPr/>
          <p:nvPr/>
        </p:nvSpPr>
        <p:spPr>
          <a:xfrm>
            <a:off x="5253484" y="2197447"/>
            <a:ext cx="3501982" cy="14659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155"/>
              </a:lnSpc>
              <a:spcBef>
                <a:spcPts val="300"/>
              </a:spcBef>
              <a:buNone/>
            </a:pPr>
            <a:r>
              <a:rPr lang="en-US" sz="825" dirty="0">
                <a:solidFill>
                  <a:srgbClr val="5A5A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Maksimal bøde for overtrædelser</a:t>
            </a:r>
            <a:endParaRPr lang="en-US" sz="825" dirty="0"/>
          </a:p>
        </p:txBody>
      </p:sp>
      <p:sp>
        <p:nvSpPr>
          <p:cNvPr id="13" name="Shape 11"/>
          <p:cNvSpPr/>
          <p:nvPr/>
        </p:nvSpPr>
        <p:spPr>
          <a:xfrm>
            <a:off x="5253484" y="3190726"/>
            <a:ext cx="3433316" cy="0"/>
          </a:xfrm>
          <a:prstGeom prst="line">
            <a:avLst/>
          </a:prstGeom>
          <a:noFill/>
          <a:ln w="9525">
            <a:solidFill>
              <a:srgbClr val="E0E0E0"/>
            </a:solidFill>
            <a:prstDash val="solid"/>
          </a:ln>
        </p:spPr>
        <p:txBody>
          <a:bodyPr/>
          <a:lstStyle/>
          <a:p>
            <a:endParaRPr lang="LID4096"/>
          </a:p>
        </p:txBody>
      </p:sp>
      <p:sp>
        <p:nvSpPr>
          <p:cNvPr id="14" name="Text 12"/>
          <p:cNvSpPr/>
          <p:nvPr/>
        </p:nvSpPr>
        <p:spPr>
          <a:xfrm>
            <a:off x="5253484" y="2525018"/>
            <a:ext cx="3501982" cy="4000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150"/>
              </a:lnSpc>
              <a:buNone/>
            </a:pPr>
            <a:r>
              <a:rPr lang="en-US" sz="2250" dirty="0">
                <a:solidFill>
                  <a:srgbClr val="088395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2026</a:t>
            </a:r>
            <a:endParaRPr lang="en-US" sz="2250" dirty="0"/>
          </a:p>
        </p:txBody>
      </p:sp>
      <p:sp>
        <p:nvSpPr>
          <p:cNvPr id="15" name="Text 13"/>
          <p:cNvSpPr/>
          <p:nvPr/>
        </p:nvSpPr>
        <p:spPr>
          <a:xfrm>
            <a:off x="5253484" y="2963168"/>
            <a:ext cx="3501982" cy="14659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155"/>
              </a:lnSpc>
              <a:spcBef>
                <a:spcPts val="300"/>
              </a:spcBef>
              <a:buNone/>
            </a:pPr>
            <a:r>
              <a:rPr lang="en-US" sz="825" dirty="0">
                <a:solidFill>
                  <a:srgbClr val="5A5A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Fuld implementering af alle regler</a:t>
            </a:r>
            <a:endParaRPr lang="en-US" sz="825" dirty="0"/>
          </a:p>
        </p:txBody>
      </p:sp>
      <p:sp>
        <p:nvSpPr>
          <p:cNvPr id="16" name="Text 14"/>
          <p:cNvSpPr/>
          <p:nvPr/>
        </p:nvSpPr>
        <p:spPr>
          <a:xfrm>
            <a:off x="5253484" y="3290739"/>
            <a:ext cx="3501982" cy="4000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150"/>
              </a:lnSpc>
              <a:buNone/>
            </a:pPr>
            <a:r>
              <a:rPr lang="en-US" sz="2250" dirty="0">
                <a:solidFill>
                  <a:srgbClr val="0A4D6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Feb 2025</a:t>
            </a:r>
            <a:endParaRPr lang="en-US" sz="2250" dirty="0"/>
          </a:p>
        </p:txBody>
      </p:sp>
      <p:sp>
        <p:nvSpPr>
          <p:cNvPr id="17" name="Text 15"/>
          <p:cNvSpPr/>
          <p:nvPr/>
        </p:nvSpPr>
        <p:spPr>
          <a:xfrm>
            <a:off x="5253484" y="3728889"/>
            <a:ext cx="3501982" cy="14659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155"/>
              </a:lnSpc>
              <a:spcBef>
                <a:spcPts val="300"/>
              </a:spcBef>
              <a:buNone/>
            </a:pPr>
            <a:r>
              <a:rPr lang="en-US" sz="825" dirty="0">
                <a:solidFill>
                  <a:srgbClr val="5A5A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Krav om AI-</a:t>
            </a:r>
            <a:r>
              <a:rPr lang="en-US" sz="825" dirty="0" err="1">
                <a:solidFill>
                  <a:srgbClr val="5A5A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kompetencer</a:t>
            </a:r>
            <a:r>
              <a:rPr lang="en-US" sz="825" dirty="0">
                <a:solidFill>
                  <a:srgbClr val="5A5A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for </a:t>
            </a:r>
            <a:r>
              <a:rPr lang="en-US" sz="825" dirty="0" err="1">
                <a:solidFill>
                  <a:srgbClr val="5A5A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medarbejdere</a:t>
            </a:r>
            <a:endParaRPr lang="en-US" sz="825" dirty="0"/>
          </a:p>
        </p:txBody>
      </p:sp>
      <p:sp>
        <p:nvSpPr>
          <p:cNvPr id="18" name="Text 16"/>
          <p:cNvSpPr/>
          <p:nvPr/>
        </p:nvSpPr>
        <p:spPr>
          <a:xfrm>
            <a:off x="285750" y="4762500"/>
            <a:ext cx="8743950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050"/>
              </a:lnSpc>
              <a:buNone/>
            </a:pPr>
            <a:r>
              <a:rPr lang="en-US" sz="750" dirty="0">
                <a:solidFill>
                  <a:srgbClr val="99999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Kilde: EUR-Lex, EU-Kommissionen 2024</a:t>
            </a:r>
            <a:endParaRPr lang="en-US" sz="75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85750" y="228600"/>
            <a:ext cx="4595432" cy="3429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700" b="1" dirty="0">
                <a:solidFill>
                  <a:srgbClr val="0A4D6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AI Act's risikobaserede tilgang</a:t>
            </a:r>
            <a:endParaRPr lang="en-US" sz="2700" dirty="0"/>
          </a:p>
        </p:txBody>
      </p:sp>
      <p:sp>
        <p:nvSpPr>
          <p:cNvPr id="3" name="Text 1"/>
          <p:cNvSpPr/>
          <p:nvPr/>
        </p:nvSpPr>
        <p:spPr>
          <a:xfrm>
            <a:off x="275407" y="1376860"/>
            <a:ext cx="2066479" cy="1986826"/>
          </a:xfrm>
          <a:prstGeom prst="roundRect">
            <a:avLst>
              <a:gd name="adj" fmla="val 3687"/>
            </a:avLst>
          </a:prstGeom>
          <a:solidFill>
            <a:srgbClr val="8B0000"/>
          </a:solidFill>
          <a:ln/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4" name="Text 2"/>
          <p:cNvSpPr/>
          <p:nvPr/>
        </p:nvSpPr>
        <p:spPr>
          <a:xfrm>
            <a:off x="408757" y="1510210"/>
            <a:ext cx="1835774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050"/>
              </a:lnSpc>
              <a:spcAft>
                <a:spcPts val="300"/>
              </a:spcAft>
              <a:buNone/>
            </a:pPr>
            <a:r>
              <a:rPr lang="en-US" sz="75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FORBUDT</a:t>
            </a:r>
            <a:endParaRPr lang="en-US" sz="750" dirty="0"/>
          </a:p>
        </p:txBody>
      </p:sp>
      <p:sp>
        <p:nvSpPr>
          <p:cNvPr id="5" name="Text 3"/>
          <p:cNvSpPr/>
          <p:nvPr/>
        </p:nvSpPr>
        <p:spPr>
          <a:xfrm>
            <a:off x="408757" y="1681660"/>
            <a:ext cx="1835774" cy="21327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680"/>
              </a:lnSpc>
              <a:spcAft>
                <a:spcPts val="600"/>
              </a:spcAft>
              <a:buNone/>
            </a:pPr>
            <a:r>
              <a:rPr lang="en-US" sz="1200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Uacceptabel risiko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408757" y="1971131"/>
            <a:ext cx="1799779" cy="1281521"/>
          </a:xfrm>
          <a:prstGeom prst="rect">
            <a:avLst/>
          </a:prstGeom>
          <a:noFill/>
          <a:ln/>
        </p:spPr>
        <p:txBody>
          <a:bodyPr wrap="square" lIns="66675" tIns="0" rIns="0" bIns="0" rtlCol="0" anchor="t"/>
          <a:lstStyle/>
          <a:p>
            <a:pPr marL="66675" indent="-66675" algn="l">
              <a:lnSpc>
                <a:spcPts val="2100"/>
              </a:lnSpc>
              <a:spcAft>
                <a:spcPts val="225"/>
              </a:spcAft>
              <a:buSzPct val="100000"/>
              <a:buChar char="•"/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Social scoring af borgere</a:t>
            </a:r>
            <a:endParaRPr lang="en-US" sz="1100" dirty="0"/>
          </a:p>
          <a:p>
            <a:pPr marL="66675" indent="-66675" algn="l">
              <a:lnSpc>
                <a:spcPts val="2100"/>
              </a:lnSpc>
              <a:spcAft>
                <a:spcPts val="225"/>
              </a:spcAft>
              <a:buSzPct val="100000"/>
              <a:buChar char="•"/>
            </a:pPr>
            <a:r>
              <a:rPr lang="en-US" sz="1100" dirty="0" err="1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Skjult</a:t>
            </a: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manipulation</a:t>
            </a:r>
            <a:endParaRPr lang="en-US" sz="1100" dirty="0"/>
          </a:p>
          <a:p>
            <a:pPr marL="66675" indent="-66675" algn="l">
              <a:lnSpc>
                <a:spcPts val="2100"/>
              </a:lnSpc>
              <a:spcAft>
                <a:spcPts val="225"/>
              </a:spcAft>
              <a:buSzPct val="100000"/>
              <a:buChar char="•"/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Udnyttelse af sårbare</a:t>
            </a:r>
            <a:endParaRPr lang="en-US" sz="1100" dirty="0"/>
          </a:p>
          <a:p>
            <a:pPr marL="66675" indent="-66675" algn="l">
              <a:lnSpc>
                <a:spcPts val="2100"/>
              </a:lnSpc>
              <a:spcAft>
                <a:spcPts val="225"/>
              </a:spcAft>
              <a:buSzPct val="100000"/>
              <a:buChar char="•"/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Biometrisk overvågning</a:t>
            </a:r>
            <a:endParaRPr lang="en-US" sz="1100" dirty="0"/>
          </a:p>
        </p:txBody>
      </p:sp>
      <p:sp>
        <p:nvSpPr>
          <p:cNvPr id="7" name="Text 5"/>
          <p:cNvSpPr/>
          <p:nvPr/>
        </p:nvSpPr>
        <p:spPr>
          <a:xfrm>
            <a:off x="2447479" y="1434554"/>
            <a:ext cx="2066479" cy="1929132"/>
          </a:xfrm>
          <a:prstGeom prst="roundRect">
            <a:avLst>
              <a:gd name="adj" fmla="val 3687"/>
            </a:avLst>
          </a:prstGeom>
          <a:solidFill>
            <a:srgbClr val="FF6B35"/>
          </a:solidFill>
          <a:ln/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8" name="Text 6"/>
          <p:cNvSpPr/>
          <p:nvPr/>
        </p:nvSpPr>
        <p:spPr>
          <a:xfrm>
            <a:off x="2580829" y="1567904"/>
            <a:ext cx="1835774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050"/>
              </a:lnSpc>
              <a:spcAft>
                <a:spcPts val="300"/>
              </a:spcAft>
              <a:buNone/>
            </a:pPr>
            <a:r>
              <a:rPr lang="en-US" sz="75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STRENGE KRAV</a:t>
            </a:r>
            <a:endParaRPr lang="en-US" sz="750" dirty="0"/>
          </a:p>
        </p:txBody>
      </p:sp>
      <p:sp>
        <p:nvSpPr>
          <p:cNvPr id="9" name="Text 7"/>
          <p:cNvSpPr/>
          <p:nvPr/>
        </p:nvSpPr>
        <p:spPr>
          <a:xfrm>
            <a:off x="2580829" y="1739354"/>
            <a:ext cx="1835774" cy="21327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680"/>
              </a:lnSpc>
              <a:spcAft>
                <a:spcPts val="600"/>
              </a:spcAft>
              <a:buNone/>
            </a:pPr>
            <a:r>
              <a:rPr lang="en-US" sz="1200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Høj risiko</a:t>
            </a:r>
            <a:endParaRPr lang="en-US" sz="1200" dirty="0"/>
          </a:p>
        </p:txBody>
      </p:sp>
      <p:sp>
        <p:nvSpPr>
          <p:cNvPr id="10" name="Text 8"/>
          <p:cNvSpPr/>
          <p:nvPr/>
        </p:nvSpPr>
        <p:spPr>
          <a:xfrm>
            <a:off x="2580829" y="2028825"/>
            <a:ext cx="1799779" cy="1236889"/>
          </a:xfrm>
          <a:prstGeom prst="rect">
            <a:avLst/>
          </a:prstGeom>
          <a:noFill/>
          <a:ln/>
        </p:spPr>
        <p:txBody>
          <a:bodyPr wrap="square" lIns="66675" tIns="0" rIns="0" bIns="0" rtlCol="0" anchor="t"/>
          <a:lstStyle/>
          <a:p>
            <a:pPr marL="66675" indent="-66675" algn="l">
              <a:lnSpc>
                <a:spcPts val="2100"/>
              </a:lnSpc>
              <a:spcAft>
                <a:spcPts val="225"/>
              </a:spcAft>
              <a:buSzPct val="100000"/>
              <a:buChar char="•"/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Kritisk infrastruktur</a:t>
            </a:r>
            <a:endParaRPr lang="en-US" sz="1100" dirty="0"/>
          </a:p>
          <a:p>
            <a:pPr marL="66675" indent="-66675" algn="l">
              <a:lnSpc>
                <a:spcPts val="2100"/>
              </a:lnSpc>
              <a:spcAft>
                <a:spcPts val="225"/>
              </a:spcAft>
              <a:buSzPct val="100000"/>
              <a:buChar char="•"/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Uddannelse og ansættelse</a:t>
            </a:r>
            <a:endParaRPr lang="en-US" sz="1100" dirty="0"/>
          </a:p>
          <a:p>
            <a:pPr marL="66675" indent="-66675" algn="l">
              <a:lnSpc>
                <a:spcPts val="2100"/>
              </a:lnSpc>
              <a:spcAft>
                <a:spcPts val="225"/>
              </a:spcAft>
              <a:buSzPct val="100000"/>
              <a:buChar char="•"/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Kreditvurdering</a:t>
            </a:r>
            <a:endParaRPr lang="en-US" sz="1100" dirty="0"/>
          </a:p>
          <a:p>
            <a:pPr marL="66675" indent="-66675" algn="l">
              <a:lnSpc>
                <a:spcPts val="2100"/>
              </a:lnSpc>
              <a:spcAft>
                <a:spcPts val="225"/>
              </a:spcAft>
              <a:buSzPct val="100000"/>
              <a:buChar char="•"/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Retshåndhævelse</a:t>
            </a:r>
            <a:endParaRPr lang="en-US" sz="1100" dirty="0"/>
          </a:p>
        </p:txBody>
      </p:sp>
      <p:sp>
        <p:nvSpPr>
          <p:cNvPr id="11" name="Text 9"/>
          <p:cNvSpPr/>
          <p:nvPr/>
        </p:nvSpPr>
        <p:spPr>
          <a:xfrm>
            <a:off x="4572000" y="1434554"/>
            <a:ext cx="2087166" cy="1929132"/>
          </a:xfrm>
          <a:prstGeom prst="roundRect">
            <a:avLst>
              <a:gd name="adj" fmla="val 3821"/>
            </a:avLst>
          </a:prstGeom>
          <a:solidFill>
            <a:srgbClr val="088395"/>
          </a:solidFill>
          <a:ln/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12" name="Text 10"/>
          <p:cNvSpPr/>
          <p:nvPr/>
        </p:nvSpPr>
        <p:spPr>
          <a:xfrm>
            <a:off x="4705350" y="1567904"/>
            <a:ext cx="1856875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050"/>
              </a:lnSpc>
              <a:spcAft>
                <a:spcPts val="300"/>
              </a:spcAft>
              <a:buNone/>
            </a:pPr>
            <a:r>
              <a:rPr lang="en-US" sz="75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TRANSPARENSKRAV</a:t>
            </a:r>
            <a:endParaRPr lang="en-US" sz="750" dirty="0"/>
          </a:p>
        </p:txBody>
      </p:sp>
      <p:sp>
        <p:nvSpPr>
          <p:cNvPr id="13" name="Text 11"/>
          <p:cNvSpPr/>
          <p:nvPr/>
        </p:nvSpPr>
        <p:spPr>
          <a:xfrm>
            <a:off x="4705350" y="1739354"/>
            <a:ext cx="1856875" cy="21327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680"/>
              </a:lnSpc>
              <a:spcAft>
                <a:spcPts val="600"/>
              </a:spcAft>
              <a:buNone/>
            </a:pPr>
            <a:r>
              <a:rPr lang="en-US" sz="1200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Begrænset risiko</a:t>
            </a:r>
            <a:endParaRPr lang="en-US" sz="1200" dirty="0"/>
          </a:p>
        </p:txBody>
      </p:sp>
      <p:sp>
        <p:nvSpPr>
          <p:cNvPr id="14" name="Text 12"/>
          <p:cNvSpPr/>
          <p:nvPr/>
        </p:nvSpPr>
        <p:spPr>
          <a:xfrm>
            <a:off x="4705350" y="2028825"/>
            <a:ext cx="1820466" cy="1266825"/>
          </a:xfrm>
          <a:prstGeom prst="rect">
            <a:avLst/>
          </a:prstGeom>
          <a:noFill/>
          <a:ln/>
        </p:spPr>
        <p:txBody>
          <a:bodyPr wrap="square" lIns="66675" tIns="0" rIns="0" bIns="0" rtlCol="0" anchor="t"/>
          <a:lstStyle/>
          <a:p>
            <a:pPr marL="66675" indent="-66675" algn="l">
              <a:lnSpc>
                <a:spcPts val="2100"/>
              </a:lnSpc>
              <a:spcAft>
                <a:spcPts val="225"/>
              </a:spcAft>
              <a:buSzPct val="100000"/>
              <a:buChar char="•"/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Chatbots</a:t>
            </a:r>
            <a:endParaRPr lang="en-US" sz="1100" dirty="0"/>
          </a:p>
          <a:p>
            <a:pPr marL="66675" indent="-66675" algn="l">
              <a:lnSpc>
                <a:spcPts val="2100"/>
              </a:lnSpc>
              <a:spcAft>
                <a:spcPts val="225"/>
              </a:spcAft>
              <a:buSzPct val="100000"/>
              <a:buChar char="•"/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AI-genereret indhold</a:t>
            </a:r>
            <a:endParaRPr lang="en-US" sz="1100" dirty="0"/>
          </a:p>
          <a:p>
            <a:pPr marL="66675" indent="-66675" algn="l">
              <a:lnSpc>
                <a:spcPts val="2100"/>
              </a:lnSpc>
              <a:spcAft>
                <a:spcPts val="225"/>
              </a:spcAft>
              <a:buSzPct val="100000"/>
              <a:buChar char="•"/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Deepfakes</a:t>
            </a:r>
            <a:endParaRPr lang="en-US" sz="1100" dirty="0"/>
          </a:p>
          <a:p>
            <a:pPr marL="66675" indent="-66675" algn="l">
              <a:lnSpc>
                <a:spcPts val="2100"/>
              </a:lnSpc>
              <a:spcAft>
                <a:spcPts val="225"/>
              </a:spcAft>
              <a:buSzPct val="100000"/>
              <a:buChar char="•"/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Emotionsgenkendelse</a:t>
            </a:r>
            <a:endParaRPr lang="en-US" sz="1100" dirty="0"/>
          </a:p>
        </p:txBody>
      </p:sp>
      <p:sp>
        <p:nvSpPr>
          <p:cNvPr id="15" name="Text 13"/>
          <p:cNvSpPr/>
          <p:nvPr/>
        </p:nvSpPr>
        <p:spPr>
          <a:xfrm>
            <a:off x="6791623" y="1481363"/>
            <a:ext cx="2066479" cy="1882323"/>
          </a:xfrm>
          <a:prstGeom prst="roundRect">
            <a:avLst>
              <a:gd name="adj" fmla="val 3687"/>
            </a:avLst>
          </a:prstGeom>
          <a:solidFill>
            <a:srgbClr val="0A4D68"/>
          </a:solidFill>
          <a:ln/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16" name="Text 14"/>
          <p:cNvSpPr/>
          <p:nvPr/>
        </p:nvSpPr>
        <p:spPr>
          <a:xfrm>
            <a:off x="6924973" y="1614713"/>
            <a:ext cx="1835774" cy="12585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050"/>
              </a:lnSpc>
              <a:spcAft>
                <a:spcPts val="300"/>
              </a:spcAft>
              <a:buNone/>
            </a:pPr>
            <a:r>
              <a:rPr lang="en-US" sz="75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INGEN KRAV</a:t>
            </a:r>
            <a:endParaRPr lang="en-US" sz="750" dirty="0"/>
          </a:p>
        </p:txBody>
      </p:sp>
      <p:sp>
        <p:nvSpPr>
          <p:cNvPr id="17" name="Text 15"/>
          <p:cNvSpPr/>
          <p:nvPr/>
        </p:nvSpPr>
        <p:spPr>
          <a:xfrm>
            <a:off x="6924973" y="1786163"/>
            <a:ext cx="1835774" cy="20128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680"/>
              </a:lnSpc>
              <a:spcAft>
                <a:spcPts val="600"/>
              </a:spcAft>
              <a:buNone/>
            </a:pPr>
            <a:r>
              <a:rPr lang="en-US" sz="1200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Minimal risiko</a:t>
            </a:r>
            <a:endParaRPr lang="en-US" sz="1200" dirty="0"/>
          </a:p>
        </p:txBody>
      </p:sp>
      <p:sp>
        <p:nvSpPr>
          <p:cNvPr id="18" name="Text 16"/>
          <p:cNvSpPr/>
          <p:nvPr/>
        </p:nvSpPr>
        <p:spPr>
          <a:xfrm>
            <a:off x="6924973" y="2075635"/>
            <a:ext cx="1799779" cy="1167354"/>
          </a:xfrm>
          <a:prstGeom prst="rect">
            <a:avLst/>
          </a:prstGeom>
          <a:noFill/>
          <a:ln/>
        </p:spPr>
        <p:txBody>
          <a:bodyPr wrap="square" lIns="66675" tIns="0" rIns="0" bIns="0" rtlCol="0" anchor="t"/>
          <a:lstStyle/>
          <a:p>
            <a:pPr marL="66675" indent="-66675" algn="l">
              <a:lnSpc>
                <a:spcPts val="2100"/>
              </a:lnSpc>
              <a:spcAft>
                <a:spcPts val="225"/>
              </a:spcAft>
              <a:buSzPct val="100000"/>
              <a:buChar char="•"/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Spamfiltre</a:t>
            </a:r>
            <a:endParaRPr lang="en-US" sz="1100" dirty="0"/>
          </a:p>
          <a:p>
            <a:pPr marL="66675" indent="-66675" algn="l">
              <a:lnSpc>
                <a:spcPts val="2100"/>
              </a:lnSpc>
              <a:spcAft>
                <a:spcPts val="225"/>
              </a:spcAft>
              <a:buSzPct val="100000"/>
              <a:buChar char="•"/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AI i videospil</a:t>
            </a:r>
            <a:endParaRPr lang="en-US" sz="1100" dirty="0"/>
          </a:p>
          <a:p>
            <a:pPr marL="66675" indent="-66675" algn="l">
              <a:lnSpc>
                <a:spcPts val="2100"/>
              </a:lnSpc>
              <a:spcAft>
                <a:spcPts val="225"/>
              </a:spcAft>
              <a:buSzPct val="100000"/>
              <a:buChar char="•"/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Lagerstyring</a:t>
            </a:r>
            <a:endParaRPr lang="en-US" sz="1100" dirty="0"/>
          </a:p>
          <a:p>
            <a:pPr marL="66675" indent="-66675" algn="l">
              <a:lnSpc>
                <a:spcPts val="2100"/>
              </a:lnSpc>
              <a:spcAft>
                <a:spcPts val="225"/>
              </a:spcAft>
              <a:buSzPct val="100000"/>
              <a:buChar char="•"/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Simpel automatisering</a:t>
            </a:r>
            <a:endParaRPr lang="en-US" sz="1100" dirty="0"/>
          </a:p>
        </p:txBody>
      </p:sp>
      <p:sp>
        <p:nvSpPr>
          <p:cNvPr id="19" name="Text 17"/>
          <p:cNvSpPr/>
          <p:nvPr/>
        </p:nvSpPr>
        <p:spPr>
          <a:xfrm>
            <a:off x="285750" y="4558754"/>
            <a:ext cx="8572500" cy="337096"/>
          </a:xfrm>
          <a:prstGeom prst="roundRect">
            <a:avLst>
              <a:gd name="adj" fmla="val 22605"/>
            </a:avLst>
          </a:prstGeom>
          <a:solidFill>
            <a:srgbClr val="F5F5F5"/>
          </a:solidFill>
          <a:ln/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20" name="Text 18"/>
          <p:cNvSpPr/>
          <p:nvPr/>
        </p:nvSpPr>
        <p:spPr>
          <a:xfrm>
            <a:off x="419100" y="4654004"/>
            <a:ext cx="8471916" cy="14659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155"/>
              </a:lnSpc>
              <a:buNone/>
            </a:pPr>
            <a:r>
              <a:rPr lang="en-US" sz="825" b="1" dirty="0">
                <a:solidFill>
                  <a:srgbClr val="0A4D6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Markedsføring:</a:t>
            </a:r>
            <a:r>
              <a:rPr lang="en-US" sz="825" dirty="0">
                <a:solidFill>
                  <a:srgbClr val="0A4D6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De fleste AI-værktøjer i markedsføring falder under "begrænset risiko" med krav om transparens.</a:t>
            </a:r>
            <a:endParaRPr lang="en-US" sz="825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85751" y="228599"/>
            <a:ext cx="3234690" cy="81245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700" b="1" dirty="0">
                <a:solidFill>
                  <a:srgbClr val="0A4D6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GDPR og AI </a:t>
            </a:r>
            <a:br>
              <a:rPr lang="en-US" sz="2700" b="1" dirty="0">
                <a:solidFill>
                  <a:srgbClr val="0A4D6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</a:br>
            <a:r>
              <a:rPr lang="en-US" sz="2700" b="1" dirty="0">
                <a:solidFill>
                  <a:srgbClr val="0A4D6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 </a:t>
            </a:r>
            <a:r>
              <a:rPr lang="en-US" sz="2700" b="1" dirty="0" err="1">
                <a:solidFill>
                  <a:srgbClr val="0A4D6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i</a:t>
            </a:r>
            <a:r>
              <a:rPr lang="en-US" sz="2700" b="1" dirty="0">
                <a:solidFill>
                  <a:srgbClr val="0A4D6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 markedsføring</a:t>
            </a:r>
            <a:endParaRPr lang="en-US" sz="2700" dirty="0"/>
          </a:p>
        </p:txBody>
      </p:sp>
      <p:sp>
        <p:nvSpPr>
          <p:cNvPr id="4" name="Text 2"/>
          <p:cNvSpPr/>
          <p:nvPr/>
        </p:nvSpPr>
        <p:spPr>
          <a:xfrm>
            <a:off x="285750" y="1323082"/>
            <a:ext cx="4210050" cy="2779365"/>
          </a:xfrm>
          <a:prstGeom prst="roundRect">
            <a:avLst>
              <a:gd name="adj" fmla="val 2742"/>
            </a:avLst>
          </a:prstGeom>
          <a:solidFill>
            <a:srgbClr val="F5F5F5"/>
          </a:solidFill>
          <a:ln/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5" name="Text 3"/>
          <p:cNvSpPr/>
          <p:nvPr/>
        </p:nvSpPr>
        <p:spPr>
          <a:xfrm>
            <a:off x="400050" y="1437382"/>
            <a:ext cx="4061079" cy="15999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260"/>
              </a:lnSpc>
              <a:spcAft>
                <a:spcPts val="450"/>
              </a:spcAft>
              <a:buNone/>
            </a:pPr>
            <a:r>
              <a:rPr lang="en-US" sz="900" b="1" dirty="0">
                <a:solidFill>
                  <a:srgbClr val="0A4D6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Centrale GDPR-principper for AI: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400050" y="1654522"/>
            <a:ext cx="3981450" cy="2333625"/>
          </a:xfrm>
          <a:prstGeom prst="rect">
            <a:avLst/>
          </a:prstGeom>
          <a:noFill/>
          <a:ln/>
        </p:spPr>
        <p:txBody>
          <a:bodyPr wrap="square" lIns="76200" tIns="0" rIns="0" bIns="0" rtlCol="0" anchor="t"/>
          <a:lstStyle/>
          <a:p>
            <a:pPr marL="76200" indent="-76200" algn="l">
              <a:lnSpc>
                <a:spcPts val="2100"/>
              </a:lnSpc>
              <a:spcAft>
                <a:spcPts val="225"/>
              </a:spcAft>
              <a:buSzPct val="100000"/>
              <a:buChar char="•"/>
            </a:pPr>
            <a:r>
              <a:rPr lang="en-US" sz="1350" b="1" dirty="0">
                <a:solidFill>
                  <a:srgbClr val="1D1D1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Behandlingsgrundlag</a:t>
            </a:r>
            <a:r>
              <a:rPr lang="en-US" sz="1350" dirty="0">
                <a:solidFill>
                  <a:srgbClr val="1D1D1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– Lovlig grund til databehandling</a:t>
            </a:r>
            <a:endParaRPr lang="en-US" sz="1350" dirty="0"/>
          </a:p>
          <a:p>
            <a:pPr marL="76200" indent="-76200" algn="l">
              <a:lnSpc>
                <a:spcPts val="2100"/>
              </a:lnSpc>
              <a:spcAft>
                <a:spcPts val="225"/>
              </a:spcAft>
              <a:buSzPct val="100000"/>
              <a:buChar char="•"/>
            </a:pPr>
            <a:r>
              <a:rPr lang="en-US" sz="1350" b="1" dirty="0">
                <a:solidFill>
                  <a:srgbClr val="1D1D1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Formålsbegrænsning</a:t>
            </a:r>
            <a:r>
              <a:rPr lang="en-US" sz="1350" dirty="0">
                <a:solidFill>
                  <a:srgbClr val="1D1D1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– Data kun til det oplyste formål</a:t>
            </a:r>
            <a:endParaRPr lang="en-US" sz="1350" dirty="0"/>
          </a:p>
          <a:p>
            <a:pPr marL="76200" indent="-76200" algn="l">
              <a:lnSpc>
                <a:spcPts val="2100"/>
              </a:lnSpc>
              <a:spcAft>
                <a:spcPts val="225"/>
              </a:spcAft>
              <a:buSzPct val="100000"/>
              <a:buChar char="•"/>
            </a:pPr>
            <a:r>
              <a:rPr lang="en-US" sz="1350" b="1" dirty="0">
                <a:solidFill>
                  <a:srgbClr val="1D1D1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Dataminimering</a:t>
            </a:r>
            <a:r>
              <a:rPr lang="en-US" sz="1350" dirty="0">
                <a:solidFill>
                  <a:srgbClr val="1D1D1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– Kun nødvendige data indsamles</a:t>
            </a:r>
            <a:endParaRPr lang="en-US" sz="1350" dirty="0"/>
          </a:p>
          <a:p>
            <a:pPr marL="76200" indent="-76200" algn="l">
              <a:lnSpc>
                <a:spcPts val="2100"/>
              </a:lnSpc>
              <a:spcAft>
                <a:spcPts val="225"/>
              </a:spcAft>
              <a:buSzPct val="100000"/>
              <a:buChar char="•"/>
            </a:pPr>
            <a:r>
              <a:rPr lang="en-US" sz="1350" b="1" dirty="0">
                <a:solidFill>
                  <a:srgbClr val="1D1D1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Transparens</a:t>
            </a:r>
            <a:r>
              <a:rPr lang="en-US" sz="1350" dirty="0">
                <a:solidFill>
                  <a:srgbClr val="1D1D1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– Borgere skal informeres om AI-brug</a:t>
            </a:r>
            <a:endParaRPr lang="en-US" sz="1350" dirty="0"/>
          </a:p>
        </p:txBody>
      </p:sp>
      <p:sp>
        <p:nvSpPr>
          <p:cNvPr id="7" name="Text 5"/>
          <p:cNvSpPr/>
          <p:nvPr/>
        </p:nvSpPr>
        <p:spPr>
          <a:xfrm>
            <a:off x="285750" y="4197697"/>
            <a:ext cx="4210050" cy="508546"/>
          </a:xfrm>
          <a:prstGeom prst="rect">
            <a:avLst/>
          </a:prstGeom>
          <a:solidFill>
            <a:srgbClr val="FFF5F0"/>
          </a:solidFill>
          <a:ln/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8" name="Shape 6"/>
          <p:cNvSpPr/>
          <p:nvPr/>
        </p:nvSpPr>
        <p:spPr>
          <a:xfrm>
            <a:off x="304800" y="4197697"/>
            <a:ext cx="0" cy="508546"/>
          </a:xfrm>
          <a:prstGeom prst="line">
            <a:avLst/>
          </a:prstGeom>
          <a:noFill/>
          <a:ln w="38100">
            <a:solidFill>
              <a:srgbClr val="FF6B35"/>
            </a:solidFill>
            <a:prstDash val="solid"/>
          </a:ln>
        </p:spPr>
        <p:txBody>
          <a:bodyPr/>
          <a:lstStyle/>
          <a:p>
            <a:endParaRPr lang="LID4096"/>
          </a:p>
        </p:txBody>
      </p:sp>
      <p:sp>
        <p:nvSpPr>
          <p:cNvPr id="9" name="Text 7"/>
          <p:cNvSpPr/>
          <p:nvPr/>
        </p:nvSpPr>
        <p:spPr>
          <a:xfrm>
            <a:off x="419100" y="4292947"/>
            <a:ext cx="4061079" cy="14659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155"/>
              </a:lnSpc>
              <a:spcAft>
                <a:spcPts val="300"/>
              </a:spcAft>
              <a:buNone/>
            </a:pPr>
            <a:r>
              <a:rPr lang="en-US" sz="825" b="1" dirty="0">
                <a:solidFill>
                  <a:srgbClr val="FF6B3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GDPR Art. 22</a:t>
            </a:r>
            <a:endParaRPr lang="en-US" sz="825" dirty="0"/>
          </a:p>
        </p:txBody>
      </p:sp>
      <p:sp>
        <p:nvSpPr>
          <p:cNvPr id="10" name="Text 8"/>
          <p:cNvSpPr/>
          <p:nvPr/>
        </p:nvSpPr>
        <p:spPr>
          <a:xfrm>
            <a:off x="419100" y="4477643"/>
            <a:ext cx="4061079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050"/>
              </a:lnSpc>
              <a:buNone/>
            </a:pPr>
            <a:r>
              <a:rPr lang="en-US" sz="750" dirty="0">
                <a:solidFill>
                  <a:srgbClr val="1D1D1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Ret til ikke at være genstand for automatiserede beslutninger med væsentlig betydning</a:t>
            </a:r>
            <a:endParaRPr lang="en-US" sz="750" dirty="0"/>
          </a:p>
        </p:txBody>
      </p:sp>
      <p:sp>
        <p:nvSpPr>
          <p:cNvPr id="11" name="Text 9"/>
          <p:cNvSpPr/>
          <p:nvPr/>
        </p:nvSpPr>
        <p:spPr>
          <a:xfrm>
            <a:off x="4648200" y="570607"/>
            <a:ext cx="4210050" cy="1712565"/>
          </a:xfrm>
          <a:prstGeom prst="roundRect">
            <a:avLst>
              <a:gd name="adj" fmla="val 4449"/>
            </a:avLst>
          </a:prstGeom>
          <a:solidFill>
            <a:srgbClr val="0A4D68"/>
          </a:solidFill>
          <a:ln/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12" name="Text 10"/>
          <p:cNvSpPr/>
          <p:nvPr/>
        </p:nvSpPr>
        <p:spPr>
          <a:xfrm>
            <a:off x="4762500" y="684907"/>
            <a:ext cx="4061079" cy="15999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260"/>
              </a:lnSpc>
              <a:spcAft>
                <a:spcPts val="450"/>
              </a:spcAft>
              <a:buNone/>
            </a:pPr>
            <a:r>
              <a:rPr lang="en-US" sz="9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Det må du IKKE:</a:t>
            </a:r>
            <a:endParaRPr lang="en-US" sz="900" dirty="0"/>
          </a:p>
        </p:txBody>
      </p:sp>
      <p:sp>
        <p:nvSpPr>
          <p:cNvPr id="13" name="Text 11"/>
          <p:cNvSpPr/>
          <p:nvPr/>
        </p:nvSpPr>
        <p:spPr>
          <a:xfrm>
            <a:off x="4762500" y="902047"/>
            <a:ext cx="3981450" cy="1266825"/>
          </a:xfrm>
          <a:prstGeom prst="rect">
            <a:avLst/>
          </a:prstGeom>
          <a:noFill/>
          <a:ln/>
        </p:spPr>
        <p:txBody>
          <a:bodyPr wrap="square" lIns="66675" tIns="0" rIns="0" bIns="0" rtlCol="0" anchor="t"/>
          <a:lstStyle/>
          <a:p>
            <a:pPr marL="66675" indent="-66675" algn="l">
              <a:lnSpc>
                <a:spcPts val="2100"/>
              </a:lnSpc>
              <a:spcAft>
                <a:spcPts val="225"/>
              </a:spcAft>
              <a:buSzPct val="100000"/>
              <a:buChar char="•"/>
            </a:pPr>
            <a:r>
              <a:rPr lang="en-US" sz="135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Dele persondata med ChatGPT/offentlige AI</a:t>
            </a:r>
            <a:endParaRPr lang="en-US" sz="1350" dirty="0"/>
          </a:p>
          <a:p>
            <a:pPr marL="66675" indent="-66675" algn="l">
              <a:lnSpc>
                <a:spcPts val="2100"/>
              </a:lnSpc>
              <a:spcAft>
                <a:spcPts val="225"/>
              </a:spcAft>
              <a:buSzPct val="100000"/>
              <a:buChar char="•"/>
            </a:pPr>
            <a:r>
              <a:rPr lang="en-US" sz="135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Bruge AI-profilering uden lovligt grundlag</a:t>
            </a:r>
            <a:endParaRPr lang="en-US" sz="1350" dirty="0"/>
          </a:p>
          <a:p>
            <a:pPr marL="66675" indent="-66675" algn="l">
              <a:lnSpc>
                <a:spcPts val="2100"/>
              </a:lnSpc>
              <a:spcAft>
                <a:spcPts val="225"/>
              </a:spcAft>
              <a:buSzPct val="100000"/>
              <a:buChar char="•"/>
            </a:pPr>
            <a:r>
              <a:rPr lang="en-US" sz="135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Indsamle data uden samtykke til AI-træning</a:t>
            </a:r>
            <a:endParaRPr lang="en-US" sz="1350" dirty="0"/>
          </a:p>
          <a:p>
            <a:pPr marL="66675" indent="-66675" algn="l">
              <a:lnSpc>
                <a:spcPts val="2100"/>
              </a:lnSpc>
              <a:spcAft>
                <a:spcPts val="225"/>
              </a:spcAft>
              <a:buSzPct val="100000"/>
              <a:buChar char="•"/>
            </a:pPr>
            <a:r>
              <a:rPr lang="en-US" sz="135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Bruge følsomme data til personalisering</a:t>
            </a:r>
            <a:endParaRPr lang="en-US" sz="1350" dirty="0"/>
          </a:p>
        </p:txBody>
      </p:sp>
      <p:sp>
        <p:nvSpPr>
          <p:cNvPr id="14" name="Text 12"/>
          <p:cNvSpPr/>
          <p:nvPr/>
        </p:nvSpPr>
        <p:spPr>
          <a:xfrm>
            <a:off x="4662079" y="2341215"/>
            <a:ext cx="4210050" cy="1712565"/>
          </a:xfrm>
          <a:prstGeom prst="roundRect">
            <a:avLst>
              <a:gd name="adj" fmla="val 4449"/>
            </a:avLst>
          </a:prstGeom>
          <a:solidFill>
            <a:srgbClr val="088395"/>
          </a:solidFill>
          <a:ln/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15" name="Text 13"/>
          <p:cNvSpPr/>
          <p:nvPr/>
        </p:nvSpPr>
        <p:spPr>
          <a:xfrm>
            <a:off x="4762500" y="2473672"/>
            <a:ext cx="4061079" cy="15999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260"/>
              </a:lnSpc>
              <a:spcAft>
                <a:spcPts val="450"/>
              </a:spcAft>
              <a:buNone/>
            </a:pPr>
            <a:r>
              <a:rPr lang="en-US" sz="9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Sådan gør du det rigtigt:</a:t>
            </a:r>
            <a:endParaRPr lang="en-US" sz="900" dirty="0"/>
          </a:p>
        </p:txBody>
      </p:sp>
      <p:sp>
        <p:nvSpPr>
          <p:cNvPr id="16" name="Text 14"/>
          <p:cNvSpPr/>
          <p:nvPr/>
        </p:nvSpPr>
        <p:spPr>
          <a:xfrm>
            <a:off x="4762500" y="2690813"/>
            <a:ext cx="3981450" cy="1266825"/>
          </a:xfrm>
          <a:prstGeom prst="rect">
            <a:avLst/>
          </a:prstGeom>
          <a:noFill/>
          <a:ln/>
        </p:spPr>
        <p:txBody>
          <a:bodyPr wrap="square" lIns="66675" tIns="0" rIns="0" bIns="0" rtlCol="0" anchor="t"/>
          <a:lstStyle/>
          <a:p>
            <a:pPr marL="66675" indent="-66675" algn="l">
              <a:lnSpc>
                <a:spcPts val="2100"/>
              </a:lnSpc>
              <a:spcAft>
                <a:spcPts val="225"/>
              </a:spcAft>
              <a:buSzPct val="100000"/>
              <a:buChar char="•"/>
            </a:pPr>
            <a:r>
              <a:rPr lang="en-US" sz="135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Brug databehandleraftaler med AI-leverandører</a:t>
            </a:r>
            <a:endParaRPr lang="en-US" sz="1350" dirty="0"/>
          </a:p>
          <a:p>
            <a:pPr marL="66675" indent="-66675" algn="l">
              <a:lnSpc>
                <a:spcPts val="2100"/>
              </a:lnSpc>
              <a:spcAft>
                <a:spcPts val="225"/>
              </a:spcAft>
              <a:buSzPct val="100000"/>
              <a:buChar char="•"/>
            </a:pPr>
            <a:r>
              <a:rPr lang="en-US" sz="135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Dokumentér AI-processer i fortegnelsen</a:t>
            </a:r>
            <a:endParaRPr lang="en-US" sz="1350" dirty="0"/>
          </a:p>
          <a:p>
            <a:pPr marL="66675" indent="-66675" algn="l">
              <a:lnSpc>
                <a:spcPts val="2100"/>
              </a:lnSpc>
              <a:spcAft>
                <a:spcPts val="225"/>
              </a:spcAft>
              <a:buSzPct val="100000"/>
              <a:buChar char="•"/>
            </a:pPr>
            <a:r>
              <a:rPr lang="en-US" sz="135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Udfør konsekvensanalyser (DPIA) ved høj risiko</a:t>
            </a:r>
            <a:endParaRPr lang="en-US" sz="1350" dirty="0"/>
          </a:p>
          <a:p>
            <a:pPr marL="66675" indent="-66675" algn="l">
              <a:lnSpc>
                <a:spcPts val="2100"/>
              </a:lnSpc>
              <a:spcAft>
                <a:spcPts val="225"/>
              </a:spcAft>
              <a:buSzPct val="100000"/>
              <a:buChar char="•"/>
            </a:pPr>
            <a:r>
              <a:rPr lang="en-US" sz="135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Informér brugere om AI-behandling af data</a:t>
            </a:r>
            <a:endParaRPr lang="en-US" sz="1350" dirty="0"/>
          </a:p>
        </p:txBody>
      </p:sp>
      <p:sp>
        <p:nvSpPr>
          <p:cNvPr id="17" name="Text 15"/>
          <p:cNvSpPr/>
          <p:nvPr/>
        </p:nvSpPr>
        <p:spPr>
          <a:xfrm>
            <a:off x="4648200" y="4148137"/>
            <a:ext cx="4210050" cy="615255"/>
          </a:xfrm>
          <a:prstGeom prst="roundRect">
            <a:avLst>
              <a:gd name="adj" fmla="val 12385"/>
            </a:avLst>
          </a:prstGeom>
          <a:solidFill>
            <a:srgbClr val="F5F5F5"/>
          </a:solidFill>
          <a:ln/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18" name="Text 16"/>
          <p:cNvSpPr/>
          <p:nvPr/>
        </p:nvSpPr>
        <p:spPr>
          <a:xfrm>
            <a:off x="4703255" y="4243388"/>
            <a:ext cx="4099941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100"/>
              </a:lnSpc>
              <a:buNone/>
            </a:pPr>
            <a:r>
              <a:rPr lang="en-US" sz="1500" dirty="0">
                <a:solidFill>
                  <a:srgbClr val="FF6B35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42,5%</a:t>
            </a:r>
            <a:endParaRPr lang="en-US" sz="1500" dirty="0"/>
          </a:p>
        </p:txBody>
      </p:sp>
      <p:sp>
        <p:nvSpPr>
          <p:cNvPr id="19" name="Text 17"/>
          <p:cNvSpPr/>
          <p:nvPr/>
        </p:nvSpPr>
        <p:spPr>
          <a:xfrm>
            <a:off x="4703255" y="4548188"/>
            <a:ext cx="4099941" cy="11995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945"/>
              </a:lnSpc>
              <a:spcBef>
                <a:spcPts val="300"/>
              </a:spcBef>
              <a:buNone/>
            </a:pPr>
            <a:r>
              <a:rPr lang="en-US" sz="675" dirty="0">
                <a:solidFill>
                  <a:srgbClr val="5A5A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af svindelforsøg i finanssektoren er nu AI-baserede</a:t>
            </a:r>
            <a:endParaRPr lang="en-US" sz="675" dirty="0"/>
          </a:p>
        </p:txBody>
      </p:sp>
      <p:sp>
        <p:nvSpPr>
          <p:cNvPr id="20" name="Text 18"/>
          <p:cNvSpPr/>
          <p:nvPr/>
        </p:nvSpPr>
        <p:spPr>
          <a:xfrm>
            <a:off x="285750" y="4762500"/>
            <a:ext cx="8743950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050"/>
              </a:lnSpc>
              <a:buNone/>
            </a:pPr>
            <a:r>
              <a:rPr lang="en-US" sz="750" dirty="0">
                <a:solidFill>
                  <a:srgbClr val="99999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Kilder: Datatilsynet, EDPB, Signicat 2025</a:t>
            </a:r>
            <a:endParaRPr lang="en-US" sz="75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0A4D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85750" y="228600"/>
            <a:ext cx="6383084" cy="3429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7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Etiske overvejelser ved AI i markedsføring</a:t>
            </a:r>
            <a:endParaRPr lang="en-US" sz="2700" dirty="0"/>
          </a:p>
        </p:txBody>
      </p:sp>
      <p:sp>
        <p:nvSpPr>
          <p:cNvPr id="3" name="Text 1"/>
          <p:cNvSpPr/>
          <p:nvPr/>
        </p:nvSpPr>
        <p:spPr>
          <a:xfrm>
            <a:off x="285750" y="1470868"/>
            <a:ext cx="2768650" cy="1138982"/>
          </a:xfrm>
          <a:prstGeom prst="roundRect">
            <a:avLst>
              <a:gd name="adj" fmla="val 6690"/>
            </a:avLst>
          </a:prstGeom>
          <a:solidFill>
            <a:srgbClr val="FFFFFF"/>
          </a:solidFill>
          <a:ln/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4" name="Shape 2"/>
          <p:cNvSpPr/>
          <p:nvPr/>
        </p:nvSpPr>
        <p:spPr>
          <a:xfrm>
            <a:off x="285750" y="1489918"/>
            <a:ext cx="2768650" cy="0"/>
          </a:xfrm>
          <a:prstGeom prst="line">
            <a:avLst/>
          </a:prstGeom>
          <a:noFill/>
          <a:ln w="38100">
            <a:solidFill>
              <a:srgbClr val="FF6B35"/>
            </a:solidFill>
            <a:prstDash val="solid"/>
          </a:ln>
        </p:spPr>
        <p:txBody>
          <a:bodyPr/>
          <a:lstStyle/>
          <a:p>
            <a:endParaRPr lang="LID4096"/>
          </a:p>
        </p:txBody>
      </p:sp>
      <p:sp>
        <p:nvSpPr>
          <p:cNvPr id="5" name="Text 3"/>
          <p:cNvSpPr/>
          <p:nvPr/>
        </p:nvSpPr>
        <p:spPr>
          <a:xfrm>
            <a:off x="438150" y="1661368"/>
            <a:ext cx="2513127" cy="23991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890"/>
              </a:lnSpc>
              <a:spcAft>
                <a:spcPts val="600"/>
              </a:spcAft>
              <a:buNone/>
            </a:pPr>
            <a:r>
              <a:rPr lang="en-US" sz="1350" dirty="0">
                <a:solidFill>
                  <a:srgbClr val="0A4D6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Transparens</a:t>
            </a:r>
            <a:endParaRPr lang="en-US" sz="1350" dirty="0"/>
          </a:p>
        </p:txBody>
      </p:sp>
      <p:sp>
        <p:nvSpPr>
          <p:cNvPr id="6" name="Text 4"/>
          <p:cNvSpPr/>
          <p:nvPr/>
        </p:nvSpPr>
        <p:spPr>
          <a:xfrm>
            <a:off x="438150" y="1977479"/>
            <a:ext cx="2513127" cy="47997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260"/>
              </a:lnSpc>
              <a:buNone/>
            </a:pPr>
            <a:r>
              <a:rPr lang="en-US" sz="900" dirty="0">
                <a:solidFill>
                  <a:srgbClr val="5A5A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Vær åben om brugen af AI. Forbrugere har ret til at vide, når de interagerer med AI eller ser AI-genereret indhold.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285750" y="2724150"/>
            <a:ext cx="2768650" cy="1138982"/>
          </a:xfrm>
          <a:prstGeom prst="roundRect">
            <a:avLst>
              <a:gd name="adj" fmla="val 6690"/>
            </a:avLst>
          </a:prstGeom>
          <a:solidFill>
            <a:srgbClr val="FFFFFF"/>
          </a:solidFill>
          <a:ln/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8" name="Shape 6"/>
          <p:cNvSpPr/>
          <p:nvPr/>
        </p:nvSpPr>
        <p:spPr>
          <a:xfrm>
            <a:off x="285750" y="2743200"/>
            <a:ext cx="2768650" cy="0"/>
          </a:xfrm>
          <a:prstGeom prst="line">
            <a:avLst/>
          </a:prstGeom>
          <a:noFill/>
          <a:ln w="38100">
            <a:solidFill>
              <a:srgbClr val="088395"/>
            </a:solidFill>
            <a:prstDash val="solid"/>
          </a:ln>
        </p:spPr>
        <p:txBody>
          <a:bodyPr/>
          <a:lstStyle/>
          <a:p>
            <a:endParaRPr lang="LID4096"/>
          </a:p>
        </p:txBody>
      </p:sp>
      <p:sp>
        <p:nvSpPr>
          <p:cNvPr id="9" name="Text 7"/>
          <p:cNvSpPr/>
          <p:nvPr/>
        </p:nvSpPr>
        <p:spPr>
          <a:xfrm>
            <a:off x="438150" y="2914650"/>
            <a:ext cx="2513127" cy="23991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890"/>
              </a:lnSpc>
              <a:spcAft>
                <a:spcPts val="600"/>
              </a:spcAft>
              <a:buNone/>
            </a:pPr>
            <a:r>
              <a:rPr lang="en-US" sz="1350" dirty="0">
                <a:solidFill>
                  <a:srgbClr val="0A4D6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Privatliv</a:t>
            </a:r>
            <a:endParaRPr lang="en-US" sz="1350" dirty="0"/>
          </a:p>
        </p:txBody>
      </p:sp>
      <p:sp>
        <p:nvSpPr>
          <p:cNvPr id="10" name="Text 8"/>
          <p:cNvSpPr/>
          <p:nvPr/>
        </p:nvSpPr>
        <p:spPr>
          <a:xfrm>
            <a:off x="438150" y="3230761"/>
            <a:ext cx="2513127" cy="47997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260"/>
              </a:lnSpc>
              <a:buNone/>
            </a:pPr>
            <a:r>
              <a:rPr lang="en-US" sz="900" dirty="0">
                <a:solidFill>
                  <a:srgbClr val="5A5A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Respekter kundernes data. Indsaml kun det nødvendige og vær tydelig om formålet med dataindsamling.</a:t>
            </a:r>
            <a:endParaRPr lang="en-US" sz="900" dirty="0"/>
          </a:p>
        </p:txBody>
      </p:sp>
      <p:sp>
        <p:nvSpPr>
          <p:cNvPr id="11" name="Text 9"/>
          <p:cNvSpPr/>
          <p:nvPr/>
        </p:nvSpPr>
        <p:spPr>
          <a:xfrm>
            <a:off x="3187750" y="1470868"/>
            <a:ext cx="2768650" cy="1138982"/>
          </a:xfrm>
          <a:prstGeom prst="roundRect">
            <a:avLst>
              <a:gd name="adj" fmla="val 6690"/>
            </a:avLst>
          </a:prstGeom>
          <a:solidFill>
            <a:srgbClr val="FFFFFF"/>
          </a:solidFill>
          <a:ln/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12" name="Shape 10"/>
          <p:cNvSpPr/>
          <p:nvPr/>
        </p:nvSpPr>
        <p:spPr>
          <a:xfrm>
            <a:off x="3187750" y="1489918"/>
            <a:ext cx="2768650" cy="0"/>
          </a:xfrm>
          <a:prstGeom prst="line">
            <a:avLst/>
          </a:prstGeom>
          <a:noFill/>
          <a:ln w="38100">
            <a:solidFill>
              <a:srgbClr val="FF6B35"/>
            </a:solidFill>
            <a:prstDash val="solid"/>
          </a:ln>
        </p:spPr>
        <p:txBody>
          <a:bodyPr/>
          <a:lstStyle/>
          <a:p>
            <a:endParaRPr lang="LID4096"/>
          </a:p>
        </p:txBody>
      </p:sp>
      <p:sp>
        <p:nvSpPr>
          <p:cNvPr id="13" name="Text 11"/>
          <p:cNvSpPr/>
          <p:nvPr/>
        </p:nvSpPr>
        <p:spPr>
          <a:xfrm>
            <a:off x="3340150" y="1661368"/>
            <a:ext cx="2513127" cy="23991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890"/>
              </a:lnSpc>
              <a:spcAft>
                <a:spcPts val="600"/>
              </a:spcAft>
              <a:buNone/>
            </a:pPr>
            <a:r>
              <a:rPr lang="en-US" sz="1350" dirty="0">
                <a:solidFill>
                  <a:srgbClr val="0A4D6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Retfærdighed</a:t>
            </a:r>
            <a:endParaRPr lang="en-US" sz="1350" dirty="0"/>
          </a:p>
        </p:txBody>
      </p:sp>
      <p:sp>
        <p:nvSpPr>
          <p:cNvPr id="14" name="Text 12"/>
          <p:cNvSpPr/>
          <p:nvPr/>
        </p:nvSpPr>
        <p:spPr>
          <a:xfrm>
            <a:off x="3340150" y="1977479"/>
            <a:ext cx="2513127" cy="47997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260"/>
              </a:lnSpc>
              <a:buNone/>
            </a:pPr>
            <a:r>
              <a:rPr lang="en-US" sz="900" dirty="0">
                <a:solidFill>
                  <a:srgbClr val="5A5A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Undgå bias og diskrimination. AI-algoritmer kan utilsigtet forskelsbehandle baseret på køn, alder eller etnicitet.</a:t>
            </a:r>
            <a:endParaRPr lang="en-US" sz="900" dirty="0"/>
          </a:p>
        </p:txBody>
      </p:sp>
      <p:sp>
        <p:nvSpPr>
          <p:cNvPr id="15" name="Text 13"/>
          <p:cNvSpPr/>
          <p:nvPr/>
        </p:nvSpPr>
        <p:spPr>
          <a:xfrm>
            <a:off x="3187750" y="2724150"/>
            <a:ext cx="2768650" cy="1138982"/>
          </a:xfrm>
          <a:prstGeom prst="roundRect">
            <a:avLst>
              <a:gd name="adj" fmla="val 6690"/>
            </a:avLst>
          </a:prstGeom>
          <a:solidFill>
            <a:srgbClr val="FFFFFF"/>
          </a:solidFill>
          <a:ln/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16" name="Shape 14"/>
          <p:cNvSpPr/>
          <p:nvPr/>
        </p:nvSpPr>
        <p:spPr>
          <a:xfrm>
            <a:off x="3187750" y="2743200"/>
            <a:ext cx="2768650" cy="0"/>
          </a:xfrm>
          <a:prstGeom prst="line">
            <a:avLst/>
          </a:prstGeom>
          <a:noFill/>
          <a:ln w="38100">
            <a:solidFill>
              <a:srgbClr val="088395"/>
            </a:solidFill>
            <a:prstDash val="solid"/>
          </a:ln>
        </p:spPr>
        <p:txBody>
          <a:bodyPr/>
          <a:lstStyle/>
          <a:p>
            <a:endParaRPr lang="LID4096"/>
          </a:p>
        </p:txBody>
      </p:sp>
      <p:sp>
        <p:nvSpPr>
          <p:cNvPr id="17" name="Text 15"/>
          <p:cNvSpPr/>
          <p:nvPr/>
        </p:nvSpPr>
        <p:spPr>
          <a:xfrm>
            <a:off x="3340150" y="2914650"/>
            <a:ext cx="2513127" cy="23991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890"/>
              </a:lnSpc>
              <a:spcAft>
                <a:spcPts val="600"/>
              </a:spcAft>
              <a:buNone/>
            </a:pPr>
            <a:r>
              <a:rPr lang="en-US" sz="1350" dirty="0">
                <a:solidFill>
                  <a:srgbClr val="0A4D6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Ansvarlighed</a:t>
            </a:r>
            <a:endParaRPr lang="en-US" sz="1350" dirty="0"/>
          </a:p>
        </p:txBody>
      </p:sp>
      <p:sp>
        <p:nvSpPr>
          <p:cNvPr id="18" name="Text 16"/>
          <p:cNvSpPr/>
          <p:nvPr/>
        </p:nvSpPr>
        <p:spPr>
          <a:xfrm>
            <a:off x="3340150" y="3230761"/>
            <a:ext cx="2513127" cy="47997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260"/>
              </a:lnSpc>
              <a:buNone/>
            </a:pPr>
            <a:r>
              <a:rPr lang="en-US" sz="900" dirty="0">
                <a:solidFill>
                  <a:srgbClr val="5A5A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Tag ansvar for AI-beslutninger. Mennesker skal altid kunne gribe ind og korrigere fejl i automatiserede systemer.</a:t>
            </a:r>
            <a:endParaRPr lang="en-US" sz="900" dirty="0"/>
          </a:p>
        </p:txBody>
      </p:sp>
      <p:sp>
        <p:nvSpPr>
          <p:cNvPr id="19" name="Text 17"/>
          <p:cNvSpPr/>
          <p:nvPr/>
        </p:nvSpPr>
        <p:spPr>
          <a:xfrm>
            <a:off x="6089749" y="1550789"/>
            <a:ext cx="2768650" cy="978991"/>
          </a:xfrm>
          <a:prstGeom prst="roundRect">
            <a:avLst>
              <a:gd name="adj" fmla="val 7784"/>
            </a:avLst>
          </a:prstGeom>
          <a:solidFill>
            <a:srgbClr val="FFFFFF"/>
          </a:solidFill>
          <a:ln/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20" name="Shape 18"/>
          <p:cNvSpPr/>
          <p:nvPr/>
        </p:nvSpPr>
        <p:spPr>
          <a:xfrm>
            <a:off x="6089749" y="1569839"/>
            <a:ext cx="2768650" cy="0"/>
          </a:xfrm>
          <a:prstGeom prst="line">
            <a:avLst/>
          </a:prstGeom>
          <a:noFill/>
          <a:ln w="38100">
            <a:solidFill>
              <a:srgbClr val="FF6B35"/>
            </a:solidFill>
            <a:prstDash val="solid"/>
          </a:ln>
        </p:spPr>
        <p:txBody>
          <a:bodyPr/>
          <a:lstStyle/>
          <a:p>
            <a:endParaRPr lang="LID4096"/>
          </a:p>
        </p:txBody>
      </p:sp>
      <p:sp>
        <p:nvSpPr>
          <p:cNvPr id="21" name="Text 19"/>
          <p:cNvSpPr/>
          <p:nvPr/>
        </p:nvSpPr>
        <p:spPr>
          <a:xfrm>
            <a:off x="6242149" y="1741289"/>
            <a:ext cx="2513127" cy="23991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890"/>
              </a:lnSpc>
              <a:spcAft>
                <a:spcPts val="600"/>
              </a:spcAft>
              <a:buNone/>
            </a:pPr>
            <a:r>
              <a:rPr lang="en-US" sz="1350" dirty="0">
                <a:solidFill>
                  <a:srgbClr val="0A4D6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Ærlighed</a:t>
            </a:r>
            <a:endParaRPr lang="en-US" sz="1350" dirty="0"/>
          </a:p>
        </p:txBody>
      </p:sp>
      <p:sp>
        <p:nvSpPr>
          <p:cNvPr id="22" name="Text 20"/>
          <p:cNvSpPr/>
          <p:nvPr/>
        </p:nvSpPr>
        <p:spPr>
          <a:xfrm>
            <a:off x="6242149" y="2057400"/>
            <a:ext cx="2513127" cy="3199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260"/>
              </a:lnSpc>
              <a:buNone/>
            </a:pPr>
            <a:r>
              <a:rPr lang="en-US" sz="900" dirty="0">
                <a:solidFill>
                  <a:srgbClr val="5A5A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Undgå manipulation. AI må ikke bruges til at vildlede eller udnytte forbrugernes sårbarheder.</a:t>
            </a:r>
            <a:endParaRPr lang="en-US" sz="900" dirty="0"/>
          </a:p>
        </p:txBody>
      </p:sp>
      <p:sp>
        <p:nvSpPr>
          <p:cNvPr id="23" name="Text 21"/>
          <p:cNvSpPr/>
          <p:nvPr/>
        </p:nvSpPr>
        <p:spPr>
          <a:xfrm>
            <a:off x="6089749" y="2644080"/>
            <a:ext cx="2768650" cy="1138982"/>
          </a:xfrm>
          <a:prstGeom prst="roundRect">
            <a:avLst>
              <a:gd name="adj" fmla="val 6690"/>
            </a:avLst>
          </a:prstGeom>
          <a:solidFill>
            <a:srgbClr val="FFFFFF"/>
          </a:solidFill>
          <a:ln/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24" name="Shape 22"/>
          <p:cNvSpPr/>
          <p:nvPr/>
        </p:nvSpPr>
        <p:spPr>
          <a:xfrm>
            <a:off x="6089749" y="2663130"/>
            <a:ext cx="2768650" cy="0"/>
          </a:xfrm>
          <a:prstGeom prst="line">
            <a:avLst/>
          </a:prstGeom>
          <a:noFill/>
          <a:ln w="38100">
            <a:solidFill>
              <a:srgbClr val="088395"/>
            </a:solidFill>
            <a:prstDash val="solid"/>
          </a:ln>
        </p:spPr>
        <p:txBody>
          <a:bodyPr/>
          <a:lstStyle/>
          <a:p>
            <a:endParaRPr lang="LID4096"/>
          </a:p>
        </p:txBody>
      </p:sp>
      <p:sp>
        <p:nvSpPr>
          <p:cNvPr id="25" name="Text 23"/>
          <p:cNvSpPr/>
          <p:nvPr/>
        </p:nvSpPr>
        <p:spPr>
          <a:xfrm>
            <a:off x="6242149" y="2834580"/>
            <a:ext cx="2513127" cy="23991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890"/>
              </a:lnSpc>
              <a:spcAft>
                <a:spcPts val="600"/>
              </a:spcAft>
              <a:buNone/>
            </a:pPr>
            <a:r>
              <a:rPr lang="en-US" sz="1350" dirty="0">
                <a:solidFill>
                  <a:srgbClr val="0A4D6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Menneskecentrering</a:t>
            </a:r>
            <a:endParaRPr lang="en-US" sz="1350" dirty="0"/>
          </a:p>
        </p:txBody>
      </p:sp>
      <p:sp>
        <p:nvSpPr>
          <p:cNvPr id="26" name="Text 24"/>
          <p:cNvSpPr/>
          <p:nvPr/>
        </p:nvSpPr>
        <p:spPr>
          <a:xfrm>
            <a:off x="6242149" y="3150691"/>
            <a:ext cx="2513127" cy="47997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260"/>
              </a:lnSpc>
              <a:buNone/>
            </a:pPr>
            <a:r>
              <a:rPr lang="en-US" sz="900" dirty="0">
                <a:solidFill>
                  <a:srgbClr val="5A5A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AI skal tjene mennesker, ikke omvendt. Teknologien skal forbedre kundeoplevelsen uden at gå på kompromis med værdighed.</a:t>
            </a:r>
            <a:endParaRPr lang="en-US" sz="900" dirty="0"/>
          </a:p>
        </p:txBody>
      </p:sp>
      <p:sp>
        <p:nvSpPr>
          <p:cNvPr id="27" name="Text 25"/>
          <p:cNvSpPr/>
          <p:nvPr/>
        </p:nvSpPr>
        <p:spPr>
          <a:xfrm>
            <a:off x="285750" y="4762500"/>
            <a:ext cx="8743950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050"/>
              </a:lnSpc>
              <a:buNone/>
            </a:pPr>
            <a:r>
              <a:rPr lang="en-US" sz="75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Baseret på EU's etiske retningslinjer for troværdig AI</a:t>
            </a:r>
            <a:endParaRPr lang="en-US" sz="75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85750" y="228600"/>
            <a:ext cx="5032629" cy="3429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700" b="1" dirty="0">
                <a:solidFill>
                  <a:srgbClr val="0A4D6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Deepfakes – </a:t>
            </a:r>
            <a:br>
              <a:rPr lang="en-US" sz="2700" b="1" dirty="0">
                <a:solidFill>
                  <a:srgbClr val="0A4D6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</a:br>
            <a:r>
              <a:rPr lang="en-US" sz="2700" b="1" dirty="0">
                <a:solidFill>
                  <a:srgbClr val="0A4D6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Den voksende trussel</a:t>
            </a:r>
            <a:endParaRPr lang="en-US" sz="2700" dirty="0"/>
          </a:p>
        </p:txBody>
      </p:sp>
      <p:sp>
        <p:nvSpPr>
          <p:cNvPr id="3" name="Text 1"/>
          <p:cNvSpPr/>
          <p:nvPr/>
        </p:nvSpPr>
        <p:spPr>
          <a:xfrm>
            <a:off x="285750" y="1085850"/>
            <a:ext cx="4723706" cy="4000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575"/>
              </a:lnSpc>
              <a:buNone/>
            </a:pPr>
            <a:r>
              <a:rPr lang="en-US" sz="1050" dirty="0">
                <a:solidFill>
                  <a:srgbClr val="1D1D1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Deepfakes er AI-genereret indhold der efterligner virkelige personer. Teknologien misbruges til svindel, misinformation og manipulation.</a:t>
            </a:r>
            <a:endParaRPr lang="en-US" sz="1050" dirty="0"/>
          </a:p>
        </p:txBody>
      </p:sp>
      <p:sp>
        <p:nvSpPr>
          <p:cNvPr id="4" name="Text 2"/>
          <p:cNvSpPr/>
          <p:nvPr/>
        </p:nvSpPr>
        <p:spPr>
          <a:xfrm>
            <a:off x="285750" y="1714500"/>
            <a:ext cx="4631085" cy="1712565"/>
          </a:xfrm>
          <a:prstGeom prst="roundRect">
            <a:avLst>
              <a:gd name="adj" fmla="val 4449"/>
            </a:avLst>
          </a:prstGeom>
          <a:solidFill>
            <a:srgbClr val="8B0000"/>
          </a:solidFill>
          <a:ln/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5" name="Text 3"/>
          <p:cNvSpPr/>
          <p:nvPr/>
        </p:nvSpPr>
        <p:spPr>
          <a:xfrm>
            <a:off x="400050" y="1828800"/>
            <a:ext cx="4490534" cy="15999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260"/>
              </a:lnSpc>
              <a:spcAft>
                <a:spcPts val="450"/>
              </a:spcAft>
              <a:buNone/>
            </a:pPr>
            <a:r>
              <a:rPr lang="en-US" sz="9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Risici for virksomheder: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400050" y="2045940"/>
            <a:ext cx="4402485" cy="1266825"/>
          </a:xfrm>
          <a:prstGeom prst="rect">
            <a:avLst/>
          </a:prstGeom>
          <a:noFill/>
          <a:ln/>
        </p:spPr>
        <p:txBody>
          <a:bodyPr wrap="square" lIns="66675" tIns="0" rIns="0" bIns="0" rtlCol="0" anchor="t"/>
          <a:lstStyle/>
          <a:p>
            <a:pPr marL="66675" indent="-66675" algn="l">
              <a:lnSpc>
                <a:spcPts val="2100"/>
              </a:lnSpc>
              <a:spcAft>
                <a:spcPts val="225"/>
              </a:spcAft>
              <a:buSzPct val="100000"/>
              <a:buChar char="•"/>
            </a:pPr>
            <a:r>
              <a:rPr lang="en-US" sz="135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CEO-fraud – falske videoer af ledere</a:t>
            </a:r>
            <a:endParaRPr lang="en-US" sz="1350" dirty="0"/>
          </a:p>
          <a:p>
            <a:pPr marL="66675" indent="-66675" algn="l">
              <a:lnSpc>
                <a:spcPts val="2100"/>
              </a:lnSpc>
              <a:spcAft>
                <a:spcPts val="225"/>
              </a:spcAft>
              <a:buSzPct val="100000"/>
              <a:buChar char="•"/>
            </a:pPr>
            <a:r>
              <a:rPr lang="en-US" sz="135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Brand-skade fra falske anbefalinger</a:t>
            </a:r>
            <a:endParaRPr lang="en-US" sz="1350" dirty="0"/>
          </a:p>
          <a:p>
            <a:pPr marL="66675" indent="-66675" algn="l">
              <a:lnSpc>
                <a:spcPts val="2100"/>
              </a:lnSpc>
              <a:spcAft>
                <a:spcPts val="225"/>
              </a:spcAft>
              <a:buSzPct val="100000"/>
              <a:buChar char="•"/>
            </a:pPr>
            <a:r>
              <a:rPr lang="en-US" sz="135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Svindel ved kundeidentifikation</a:t>
            </a:r>
            <a:endParaRPr lang="en-US" sz="1350" dirty="0"/>
          </a:p>
          <a:p>
            <a:pPr marL="66675" indent="-66675" algn="l">
              <a:lnSpc>
                <a:spcPts val="2100"/>
              </a:lnSpc>
              <a:spcAft>
                <a:spcPts val="225"/>
              </a:spcAft>
              <a:buSzPct val="100000"/>
              <a:buChar char="•"/>
            </a:pPr>
            <a:r>
              <a:rPr lang="en-US" sz="135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Misinformation i sociale medier</a:t>
            </a:r>
            <a:endParaRPr lang="en-US" sz="1350" dirty="0"/>
          </a:p>
        </p:txBody>
      </p:sp>
      <p:sp>
        <p:nvSpPr>
          <p:cNvPr id="7" name="Text 5"/>
          <p:cNvSpPr/>
          <p:nvPr/>
        </p:nvSpPr>
        <p:spPr>
          <a:xfrm>
            <a:off x="285750" y="3522315"/>
            <a:ext cx="4631085" cy="592336"/>
          </a:xfrm>
          <a:prstGeom prst="roundRect">
            <a:avLst>
              <a:gd name="adj" fmla="val 12864"/>
            </a:avLst>
          </a:prstGeom>
          <a:solidFill>
            <a:srgbClr val="F5F5F5"/>
          </a:solidFill>
          <a:ln/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8" name="Text 6"/>
          <p:cNvSpPr/>
          <p:nvPr/>
        </p:nvSpPr>
        <p:spPr>
          <a:xfrm>
            <a:off x="400050" y="3636615"/>
            <a:ext cx="4490534" cy="15999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260"/>
              </a:lnSpc>
              <a:spcAft>
                <a:spcPts val="450"/>
              </a:spcAft>
              <a:buNone/>
            </a:pPr>
            <a:r>
              <a:rPr lang="en-US" sz="900" b="1" dirty="0">
                <a:solidFill>
                  <a:srgbClr val="0A4D6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Dansk lovgivning på vej:</a:t>
            </a:r>
            <a:endParaRPr lang="en-US" sz="900" dirty="0"/>
          </a:p>
        </p:txBody>
      </p:sp>
      <p:sp>
        <p:nvSpPr>
          <p:cNvPr id="9" name="Text 7"/>
          <p:cNvSpPr/>
          <p:nvPr/>
        </p:nvSpPr>
        <p:spPr>
          <a:xfrm>
            <a:off x="400050" y="3853755"/>
            <a:ext cx="4490534" cy="14659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155"/>
              </a:lnSpc>
              <a:buNone/>
            </a:pPr>
            <a:r>
              <a:rPr lang="en-US" sz="825" dirty="0">
                <a:solidFill>
                  <a:srgbClr val="5A5A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Et nyt lovforslag fra juli 2025 vil indføre beskyttelse mod deepfakes i ophavsretsloven.</a:t>
            </a:r>
            <a:endParaRPr lang="en-US" sz="825" dirty="0"/>
          </a:p>
        </p:txBody>
      </p:sp>
      <p:sp>
        <p:nvSpPr>
          <p:cNvPr id="10" name="Text 8"/>
          <p:cNvSpPr/>
          <p:nvPr/>
        </p:nvSpPr>
        <p:spPr>
          <a:xfrm>
            <a:off x="5069235" y="930771"/>
            <a:ext cx="3789015" cy="958007"/>
          </a:xfrm>
          <a:prstGeom prst="roundRect">
            <a:avLst>
              <a:gd name="adj" fmla="val 7954"/>
            </a:avLst>
          </a:prstGeom>
          <a:solidFill>
            <a:srgbClr val="0A4D68"/>
          </a:solidFill>
          <a:ln/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11" name="Text 9"/>
          <p:cNvSpPr/>
          <p:nvPr/>
        </p:nvSpPr>
        <p:spPr>
          <a:xfrm>
            <a:off x="5167362" y="1064121"/>
            <a:ext cx="3592762" cy="50661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3990"/>
              </a:lnSpc>
              <a:buNone/>
            </a:pPr>
            <a:r>
              <a:rPr lang="en-US" sz="2850" dirty="0">
                <a:solidFill>
                  <a:srgbClr val="FF6B35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2137%</a:t>
            </a:r>
            <a:endParaRPr lang="en-US" sz="2850" dirty="0"/>
          </a:p>
        </p:txBody>
      </p:sp>
      <p:sp>
        <p:nvSpPr>
          <p:cNvPr id="12" name="Text 10"/>
          <p:cNvSpPr/>
          <p:nvPr/>
        </p:nvSpPr>
        <p:spPr>
          <a:xfrm>
            <a:off x="5167362" y="1608832"/>
            <a:ext cx="3592762" cy="14659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1155"/>
              </a:lnSpc>
              <a:spcBef>
                <a:spcPts val="300"/>
              </a:spcBef>
              <a:buNone/>
            </a:pPr>
            <a:r>
              <a:rPr lang="en-US" sz="82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Stigning i deepfake-svindel på 3 år</a:t>
            </a:r>
            <a:endParaRPr lang="en-US" sz="825" dirty="0"/>
          </a:p>
        </p:txBody>
      </p:sp>
      <p:sp>
        <p:nvSpPr>
          <p:cNvPr id="16" name="Text 14"/>
          <p:cNvSpPr/>
          <p:nvPr/>
        </p:nvSpPr>
        <p:spPr>
          <a:xfrm>
            <a:off x="5069235" y="2081033"/>
            <a:ext cx="3789015" cy="1365796"/>
          </a:xfrm>
          <a:prstGeom prst="roundRect">
            <a:avLst>
              <a:gd name="adj" fmla="val 5579"/>
            </a:avLst>
          </a:prstGeom>
          <a:solidFill>
            <a:srgbClr val="F5F5F5"/>
          </a:solidFill>
          <a:ln/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17" name="Text 15"/>
          <p:cNvSpPr/>
          <p:nvPr/>
        </p:nvSpPr>
        <p:spPr>
          <a:xfrm>
            <a:off x="5183535" y="2195333"/>
            <a:ext cx="3631624" cy="14659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155"/>
              </a:lnSpc>
              <a:spcAft>
                <a:spcPts val="450"/>
              </a:spcAft>
              <a:buNone/>
            </a:pPr>
            <a:r>
              <a:rPr lang="en-US" sz="825" b="1" dirty="0">
                <a:solidFill>
                  <a:srgbClr val="0A4D6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Beskyt din virksomhed:</a:t>
            </a:r>
            <a:endParaRPr lang="en-US" sz="825" dirty="0"/>
          </a:p>
        </p:txBody>
      </p:sp>
      <p:sp>
        <p:nvSpPr>
          <p:cNvPr id="18" name="Text 16"/>
          <p:cNvSpPr/>
          <p:nvPr/>
        </p:nvSpPr>
        <p:spPr>
          <a:xfrm>
            <a:off x="5183535" y="2399079"/>
            <a:ext cx="3560415" cy="933450"/>
          </a:xfrm>
          <a:prstGeom prst="rect">
            <a:avLst/>
          </a:prstGeom>
          <a:noFill/>
          <a:ln/>
        </p:spPr>
        <p:txBody>
          <a:bodyPr wrap="square" lIns="66675" tIns="0" rIns="0" bIns="0" rtlCol="0" anchor="t"/>
          <a:lstStyle/>
          <a:p>
            <a:pPr marL="66675" indent="-66675" algn="l">
              <a:lnSpc>
                <a:spcPts val="2100"/>
              </a:lnSpc>
              <a:spcAft>
                <a:spcPts val="225"/>
              </a:spcAft>
              <a:buSzPct val="100000"/>
              <a:buChar char="•"/>
            </a:pPr>
            <a:r>
              <a:rPr lang="en-US" sz="1350" dirty="0">
                <a:solidFill>
                  <a:srgbClr val="5A5A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Træn medarbejdere i at genkende deepfakes</a:t>
            </a:r>
            <a:endParaRPr lang="en-US" sz="1350" dirty="0"/>
          </a:p>
          <a:p>
            <a:pPr marL="66675" indent="-66675" algn="l">
              <a:lnSpc>
                <a:spcPts val="2100"/>
              </a:lnSpc>
              <a:spcAft>
                <a:spcPts val="225"/>
              </a:spcAft>
              <a:buSzPct val="100000"/>
              <a:buChar char="•"/>
            </a:pPr>
            <a:r>
              <a:rPr lang="en-US" sz="1350" dirty="0">
                <a:solidFill>
                  <a:srgbClr val="5A5A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Verificer altid ekstraordinære anmodninger</a:t>
            </a:r>
            <a:endParaRPr lang="en-US" sz="1350" dirty="0"/>
          </a:p>
          <a:p>
            <a:pPr marL="66675" indent="-66675" algn="l">
              <a:lnSpc>
                <a:spcPts val="2100"/>
              </a:lnSpc>
              <a:spcAft>
                <a:spcPts val="225"/>
              </a:spcAft>
              <a:buSzPct val="100000"/>
              <a:buChar char="•"/>
            </a:pPr>
            <a:r>
              <a:rPr lang="en-US" sz="1350" dirty="0">
                <a:solidFill>
                  <a:srgbClr val="5A5A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Brug multi-faktor autentificering</a:t>
            </a:r>
            <a:endParaRPr lang="en-US" sz="1350" dirty="0"/>
          </a:p>
        </p:txBody>
      </p:sp>
      <p:sp>
        <p:nvSpPr>
          <p:cNvPr id="19" name="Text 17"/>
          <p:cNvSpPr/>
          <p:nvPr/>
        </p:nvSpPr>
        <p:spPr>
          <a:xfrm>
            <a:off x="285750" y="4762500"/>
            <a:ext cx="8743950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050"/>
              </a:lnSpc>
              <a:buNone/>
            </a:pPr>
            <a:r>
              <a:rPr lang="en-US" sz="750" dirty="0">
                <a:solidFill>
                  <a:srgbClr val="99999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Kilder: Signicat 2025, IAS Industry Pulse Report, DTU</a:t>
            </a:r>
            <a:endParaRPr lang="en-US" sz="75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6" grpId="0" animBg="1"/>
      <p:bldP spid="17" grpId="0" animBg="1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85750" y="228600"/>
            <a:ext cx="5285232" cy="3429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700" b="1" dirty="0">
                <a:solidFill>
                  <a:srgbClr val="0A4D6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Krav om transparens og mærkning</a:t>
            </a:r>
            <a:endParaRPr lang="en-US" sz="2700" dirty="0"/>
          </a:p>
        </p:txBody>
      </p:sp>
      <p:sp>
        <p:nvSpPr>
          <p:cNvPr id="3" name="Text 1"/>
          <p:cNvSpPr/>
          <p:nvPr/>
        </p:nvSpPr>
        <p:spPr>
          <a:xfrm>
            <a:off x="285750" y="1449884"/>
            <a:ext cx="5137071" cy="4286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688"/>
              </a:lnSpc>
              <a:buNone/>
            </a:pPr>
            <a:r>
              <a:rPr lang="en-US" sz="1125" dirty="0">
                <a:solidFill>
                  <a:srgbClr val="1D1D1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AI Act kræver at brugere informeres, når de interagerer med AI eller ser AI-genereret indhold. Dette gælder særligt for markedsføring.</a:t>
            </a:r>
            <a:endParaRPr lang="en-US" sz="1125" dirty="0"/>
          </a:p>
        </p:txBody>
      </p:sp>
      <p:sp>
        <p:nvSpPr>
          <p:cNvPr id="4" name="Text 2"/>
          <p:cNvSpPr/>
          <p:nvPr/>
        </p:nvSpPr>
        <p:spPr>
          <a:xfrm>
            <a:off x="285750" y="2085082"/>
            <a:ext cx="2461022" cy="796082"/>
          </a:xfrm>
          <a:prstGeom prst="roundRect">
            <a:avLst>
              <a:gd name="adj" fmla="val 9572"/>
            </a:avLst>
          </a:prstGeom>
          <a:solidFill>
            <a:srgbClr val="F5F5F5"/>
          </a:solidFill>
          <a:ln/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5" name="Text 3"/>
          <p:cNvSpPr/>
          <p:nvPr/>
        </p:nvSpPr>
        <p:spPr>
          <a:xfrm>
            <a:off x="419100" y="2218432"/>
            <a:ext cx="2238208" cy="15999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260"/>
              </a:lnSpc>
              <a:spcAft>
                <a:spcPts val="600"/>
              </a:spcAft>
              <a:buNone/>
            </a:pPr>
            <a:r>
              <a:rPr lang="en-US" sz="900" b="1" dirty="0">
                <a:solidFill>
                  <a:srgbClr val="0A4D6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🤖 Chatbots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419100" y="2454622"/>
            <a:ext cx="2238208" cy="29319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155"/>
              </a:lnSpc>
              <a:buNone/>
            </a:pPr>
            <a:r>
              <a:rPr lang="en-US" sz="825" dirty="0">
                <a:solidFill>
                  <a:srgbClr val="5A5A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Brugere skal vide, at de kommunikerer med en maskine, så de kan træffe informerede valg</a:t>
            </a:r>
            <a:endParaRPr lang="en-US" sz="825" dirty="0"/>
          </a:p>
        </p:txBody>
      </p:sp>
      <p:sp>
        <p:nvSpPr>
          <p:cNvPr id="7" name="Text 5"/>
          <p:cNvSpPr/>
          <p:nvPr/>
        </p:nvSpPr>
        <p:spPr>
          <a:xfrm>
            <a:off x="2861072" y="2011859"/>
            <a:ext cx="2461022" cy="942677"/>
          </a:xfrm>
          <a:prstGeom prst="roundRect">
            <a:avLst>
              <a:gd name="adj" fmla="val 8083"/>
            </a:avLst>
          </a:prstGeom>
          <a:solidFill>
            <a:srgbClr val="F5F5F5"/>
          </a:solidFill>
          <a:ln/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8" name="Text 6"/>
          <p:cNvSpPr/>
          <p:nvPr/>
        </p:nvSpPr>
        <p:spPr>
          <a:xfrm>
            <a:off x="2994422" y="2145209"/>
            <a:ext cx="2238208" cy="15999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260"/>
              </a:lnSpc>
              <a:spcAft>
                <a:spcPts val="600"/>
              </a:spcAft>
              <a:buNone/>
            </a:pPr>
            <a:r>
              <a:rPr lang="en-US" sz="900" b="1" dirty="0">
                <a:solidFill>
                  <a:srgbClr val="0A4D6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🖼️ AI-billeder</a:t>
            </a:r>
            <a:endParaRPr lang="en-US" sz="900" dirty="0"/>
          </a:p>
        </p:txBody>
      </p:sp>
      <p:sp>
        <p:nvSpPr>
          <p:cNvPr id="9" name="Text 7"/>
          <p:cNvSpPr/>
          <p:nvPr/>
        </p:nvSpPr>
        <p:spPr>
          <a:xfrm>
            <a:off x="2994422" y="2381399"/>
            <a:ext cx="2238208" cy="43978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155"/>
              </a:lnSpc>
              <a:buNone/>
            </a:pPr>
            <a:r>
              <a:rPr lang="en-US" sz="825" dirty="0">
                <a:solidFill>
                  <a:srgbClr val="5A5A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AI-genererede billeder skal mærkes tydeligt, særligt hvis de kunne forveksles med virkelighed</a:t>
            </a:r>
            <a:endParaRPr lang="en-US" sz="825" dirty="0"/>
          </a:p>
        </p:txBody>
      </p:sp>
      <p:sp>
        <p:nvSpPr>
          <p:cNvPr id="10" name="Text 8"/>
          <p:cNvSpPr/>
          <p:nvPr/>
        </p:nvSpPr>
        <p:spPr>
          <a:xfrm>
            <a:off x="285750" y="3087886"/>
            <a:ext cx="2461022" cy="796082"/>
          </a:xfrm>
          <a:prstGeom prst="roundRect">
            <a:avLst>
              <a:gd name="adj" fmla="val 9572"/>
            </a:avLst>
          </a:prstGeom>
          <a:solidFill>
            <a:srgbClr val="F5F5F5"/>
          </a:solidFill>
          <a:ln/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11" name="Text 9"/>
          <p:cNvSpPr/>
          <p:nvPr/>
        </p:nvSpPr>
        <p:spPr>
          <a:xfrm>
            <a:off x="419100" y="3221236"/>
            <a:ext cx="2238208" cy="15999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260"/>
              </a:lnSpc>
              <a:spcAft>
                <a:spcPts val="600"/>
              </a:spcAft>
              <a:buNone/>
            </a:pPr>
            <a:r>
              <a:rPr lang="en-US" sz="900" b="1" dirty="0">
                <a:solidFill>
                  <a:srgbClr val="0A4D6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📝 Tekst</a:t>
            </a:r>
            <a:endParaRPr lang="en-US" sz="900" dirty="0"/>
          </a:p>
        </p:txBody>
      </p:sp>
      <p:sp>
        <p:nvSpPr>
          <p:cNvPr id="12" name="Text 10"/>
          <p:cNvSpPr/>
          <p:nvPr/>
        </p:nvSpPr>
        <p:spPr>
          <a:xfrm>
            <a:off x="419100" y="3457426"/>
            <a:ext cx="2238208" cy="29319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155"/>
              </a:lnSpc>
              <a:buNone/>
            </a:pPr>
            <a:r>
              <a:rPr lang="en-US" sz="825" dirty="0">
                <a:solidFill>
                  <a:srgbClr val="5A5A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Tekst skabt til at informere offentligheden skal mærkes, hvis det er AI-genereret</a:t>
            </a:r>
            <a:endParaRPr lang="en-US" sz="825" dirty="0"/>
          </a:p>
        </p:txBody>
      </p:sp>
      <p:sp>
        <p:nvSpPr>
          <p:cNvPr id="13" name="Text 11"/>
          <p:cNvSpPr/>
          <p:nvPr/>
        </p:nvSpPr>
        <p:spPr>
          <a:xfrm>
            <a:off x="2861072" y="3087886"/>
            <a:ext cx="2461022" cy="796082"/>
          </a:xfrm>
          <a:prstGeom prst="roundRect">
            <a:avLst>
              <a:gd name="adj" fmla="val 9572"/>
            </a:avLst>
          </a:prstGeom>
          <a:solidFill>
            <a:srgbClr val="F5F5F5"/>
          </a:solidFill>
          <a:ln/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14" name="Text 12"/>
          <p:cNvSpPr/>
          <p:nvPr/>
        </p:nvSpPr>
        <p:spPr>
          <a:xfrm>
            <a:off x="2994422" y="3221236"/>
            <a:ext cx="2238208" cy="15999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260"/>
              </a:lnSpc>
              <a:spcAft>
                <a:spcPts val="600"/>
              </a:spcAft>
              <a:buNone/>
            </a:pPr>
            <a:r>
              <a:rPr lang="en-US" sz="900" b="1" dirty="0">
                <a:solidFill>
                  <a:srgbClr val="0A4D6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🎬 Deepfakes</a:t>
            </a:r>
            <a:endParaRPr lang="en-US" sz="900" dirty="0"/>
          </a:p>
        </p:txBody>
      </p:sp>
      <p:sp>
        <p:nvSpPr>
          <p:cNvPr id="15" name="Text 13"/>
          <p:cNvSpPr/>
          <p:nvPr/>
        </p:nvSpPr>
        <p:spPr>
          <a:xfrm>
            <a:off x="2994422" y="3457426"/>
            <a:ext cx="2238208" cy="29319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155"/>
              </a:lnSpc>
              <a:buNone/>
            </a:pPr>
            <a:r>
              <a:rPr lang="en-US" sz="825" dirty="0">
                <a:solidFill>
                  <a:srgbClr val="5A5A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Manipulerede videoer og lyd skal tydeligt og synligt mærkes som kunstigt skabt</a:t>
            </a:r>
            <a:endParaRPr lang="en-US" sz="825" dirty="0"/>
          </a:p>
        </p:txBody>
      </p:sp>
      <p:sp>
        <p:nvSpPr>
          <p:cNvPr id="16" name="Text 14"/>
          <p:cNvSpPr/>
          <p:nvPr/>
        </p:nvSpPr>
        <p:spPr>
          <a:xfrm>
            <a:off x="5493544" y="1477566"/>
            <a:ext cx="3364706" cy="2378720"/>
          </a:xfrm>
          <a:prstGeom prst="roundRect">
            <a:avLst>
              <a:gd name="adj" fmla="val 3203"/>
            </a:avLst>
          </a:prstGeom>
          <a:solidFill>
            <a:srgbClr val="0A4D68"/>
          </a:solidFill>
          <a:ln/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17" name="Text 15"/>
          <p:cNvSpPr/>
          <p:nvPr/>
        </p:nvSpPr>
        <p:spPr>
          <a:xfrm>
            <a:off x="5664994" y="1649016"/>
            <a:ext cx="3082242" cy="23991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890"/>
              </a:lnSpc>
              <a:buNone/>
            </a:pPr>
            <a:r>
              <a:rPr lang="en-US" sz="1350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Content Credentials</a:t>
            </a:r>
            <a:endParaRPr lang="en-US" sz="1350" dirty="0"/>
          </a:p>
        </p:txBody>
      </p:sp>
      <p:sp>
        <p:nvSpPr>
          <p:cNvPr id="18" name="Text 16"/>
          <p:cNvSpPr/>
          <p:nvPr/>
        </p:nvSpPr>
        <p:spPr>
          <a:xfrm>
            <a:off x="5664994" y="2022277"/>
            <a:ext cx="3082242" cy="3199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260"/>
              </a:lnSpc>
              <a:buNone/>
            </a:pPr>
            <a:r>
              <a:rPr lang="en-US" sz="9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Microsoft og andre techvirksomheder har udviklet "Content Credentials" – digitale certifikater der viser:</a:t>
            </a:r>
            <a:endParaRPr lang="en-US" sz="900" dirty="0"/>
          </a:p>
        </p:txBody>
      </p:sp>
      <p:sp>
        <p:nvSpPr>
          <p:cNvPr id="19" name="Text 17"/>
          <p:cNvSpPr/>
          <p:nvPr/>
        </p:nvSpPr>
        <p:spPr>
          <a:xfrm>
            <a:off x="5664994" y="2475607"/>
            <a:ext cx="3021806" cy="929283"/>
          </a:xfrm>
          <a:prstGeom prst="roundRect">
            <a:avLst>
              <a:gd name="adj" fmla="val 6150"/>
            </a:avLst>
          </a:prstGeom>
          <a:solidFill>
            <a:srgbClr val="FFFFFF">
              <a:alpha val="10000"/>
            </a:srgbClr>
          </a:solidFill>
          <a:ln/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20" name="Text 18"/>
          <p:cNvSpPr/>
          <p:nvPr/>
        </p:nvSpPr>
        <p:spPr>
          <a:xfrm>
            <a:off x="5779294" y="2589907"/>
            <a:ext cx="2849070" cy="14659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155"/>
              </a:lnSpc>
              <a:spcAft>
                <a:spcPts val="300"/>
              </a:spcAft>
              <a:buNone/>
            </a:pPr>
            <a:r>
              <a:rPr lang="en-US" sz="82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✓ Hvem skabte indholdet</a:t>
            </a:r>
            <a:endParaRPr lang="en-US" sz="825" dirty="0"/>
          </a:p>
        </p:txBody>
      </p:sp>
      <p:sp>
        <p:nvSpPr>
          <p:cNvPr id="21" name="Text 19"/>
          <p:cNvSpPr/>
          <p:nvPr/>
        </p:nvSpPr>
        <p:spPr>
          <a:xfrm>
            <a:off x="5779294" y="2774603"/>
            <a:ext cx="2849070" cy="14659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155"/>
              </a:lnSpc>
              <a:spcAft>
                <a:spcPts val="300"/>
              </a:spcAft>
              <a:buNone/>
            </a:pPr>
            <a:r>
              <a:rPr lang="en-US" sz="82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✓ Om AI var involveret</a:t>
            </a:r>
            <a:endParaRPr lang="en-US" sz="825" dirty="0"/>
          </a:p>
        </p:txBody>
      </p:sp>
      <p:sp>
        <p:nvSpPr>
          <p:cNvPr id="22" name="Text 20"/>
          <p:cNvSpPr/>
          <p:nvPr/>
        </p:nvSpPr>
        <p:spPr>
          <a:xfrm>
            <a:off x="5779294" y="2959298"/>
            <a:ext cx="2849070" cy="14659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155"/>
              </a:lnSpc>
              <a:spcAft>
                <a:spcPts val="300"/>
              </a:spcAft>
              <a:buNone/>
            </a:pPr>
            <a:r>
              <a:rPr lang="en-US" sz="82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✓ Hvordan indholdet er ændret</a:t>
            </a:r>
            <a:endParaRPr lang="en-US" sz="825" dirty="0"/>
          </a:p>
        </p:txBody>
      </p:sp>
      <p:sp>
        <p:nvSpPr>
          <p:cNvPr id="23" name="Text 21"/>
          <p:cNvSpPr/>
          <p:nvPr/>
        </p:nvSpPr>
        <p:spPr>
          <a:xfrm>
            <a:off x="5779294" y="3143994"/>
            <a:ext cx="2849070" cy="14659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155"/>
              </a:lnSpc>
              <a:buNone/>
            </a:pPr>
            <a:r>
              <a:rPr lang="en-US" sz="82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✓ Datoen for oprettelse</a:t>
            </a:r>
            <a:endParaRPr lang="en-US" sz="825" dirty="0"/>
          </a:p>
        </p:txBody>
      </p:sp>
      <p:sp>
        <p:nvSpPr>
          <p:cNvPr id="24" name="Text 22"/>
          <p:cNvSpPr/>
          <p:nvPr/>
        </p:nvSpPr>
        <p:spPr>
          <a:xfrm>
            <a:off x="5664994" y="3538240"/>
            <a:ext cx="3082242" cy="14659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155"/>
              </a:lnSpc>
              <a:buNone/>
            </a:pPr>
            <a:r>
              <a:rPr lang="en-US" sz="825" dirty="0">
                <a:solidFill>
                  <a:srgbClr val="FF6B3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Transparensreglerne træder i kraft august 2026</a:t>
            </a:r>
            <a:endParaRPr lang="en-US" sz="825" dirty="0"/>
          </a:p>
        </p:txBody>
      </p:sp>
      <p:sp>
        <p:nvSpPr>
          <p:cNvPr id="25" name="Text 23"/>
          <p:cNvSpPr/>
          <p:nvPr/>
        </p:nvSpPr>
        <p:spPr>
          <a:xfrm>
            <a:off x="285750" y="4762500"/>
            <a:ext cx="8743950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050"/>
              </a:lnSpc>
              <a:buNone/>
            </a:pPr>
            <a:r>
              <a:rPr lang="en-US" sz="750" dirty="0">
                <a:solidFill>
                  <a:srgbClr val="99999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Kilder: EU AI Act, Microsoft News, C2PA Coalition</a:t>
            </a:r>
            <a:endParaRPr lang="en-US" sz="75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975236" y="677388"/>
            <a:ext cx="3301467" cy="381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3000"/>
              </a:lnSpc>
              <a:spcAft>
                <a:spcPts val="2250"/>
              </a:spcAft>
              <a:buNone/>
            </a:pPr>
            <a:r>
              <a:rPr lang="en-US" sz="30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Opsummering</a:t>
            </a:r>
            <a:endParaRPr lang="en-US" sz="3000" dirty="0"/>
          </a:p>
        </p:txBody>
      </p:sp>
      <p:sp>
        <p:nvSpPr>
          <p:cNvPr id="3" name="Text 1"/>
          <p:cNvSpPr/>
          <p:nvPr/>
        </p:nvSpPr>
        <p:spPr>
          <a:xfrm>
            <a:off x="1524000" y="1352699"/>
            <a:ext cx="1905000" cy="1150441"/>
          </a:xfrm>
          <a:prstGeom prst="roundRect">
            <a:avLst>
              <a:gd name="adj" fmla="val 6624"/>
            </a:avLst>
          </a:prstGeom>
          <a:solidFill>
            <a:srgbClr val="FFFFFF">
              <a:alpha val="15000"/>
            </a:srgbClr>
          </a:solidFill>
          <a:ln/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4" name="Text 2"/>
          <p:cNvSpPr/>
          <p:nvPr/>
        </p:nvSpPr>
        <p:spPr>
          <a:xfrm>
            <a:off x="1699260" y="1543199"/>
            <a:ext cx="1554480" cy="37326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940"/>
              </a:lnSpc>
              <a:spcAft>
                <a:spcPts val="600"/>
              </a:spcAft>
              <a:buNone/>
            </a:pPr>
            <a:r>
              <a:rPr lang="en-US" sz="2100" dirty="0">
                <a:solidFill>
                  <a:srgbClr val="FF6B35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EU AI Act</a:t>
            </a:r>
            <a:endParaRPr lang="en-US" sz="2100" dirty="0"/>
          </a:p>
        </p:txBody>
      </p:sp>
      <p:sp>
        <p:nvSpPr>
          <p:cNvPr id="5" name="Text 3"/>
          <p:cNvSpPr/>
          <p:nvPr/>
        </p:nvSpPr>
        <p:spPr>
          <a:xfrm>
            <a:off x="1699260" y="1992660"/>
            <a:ext cx="1554480" cy="3199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1260"/>
              </a:lnSpc>
              <a:buNone/>
            </a:pPr>
            <a:r>
              <a:rPr lang="en-US" sz="9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Risikobaseret regulering med krav om transparens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3619500" y="1352699"/>
            <a:ext cx="1905000" cy="1150441"/>
          </a:xfrm>
          <a:prstGeom prst="roundRect">
            <a:avLst>
              <a:gd name="adj" fmla="val 6624"/>
            </a:avLst>
          </a:prstGeom>
          <a:solidFill>
            <a:srgbClr val="FFFFFF">
              <a:alpha val="15000"/>
            </a:srgbClr>
          </a:solidFill>
          <a:ln/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7" name="Text 5"/>
          <p:cNvSpPr/>
          <p:nvPr/>
        </p:nvSpPr>
        <p:spPr>
          <a:xfrm>
            <a:off x="3794760" y="1543199"/>
            <a:ext cx="1554480" cy="37326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940"/>
              </a:lnSpc>
              <a:spcAft>
                <a:spcPts val="600"/>
              </a:spcAft>
              <a:buNone/>
            </a:pPr>
            <a:r>
              <a:rPr lang="en-US" sz="2100" dirty="0">
                <a:solidFill>
                  <a:srgbClr val="FF6B35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GDPR</a:t>
            </a:r>
            <a:endParaRPr lang="en-US" sz="2100" dirty="0"/>
          </a:p>
        </p:txBody>
      </p:sp>
      <p:sp>
        <p:nvSpPr>
          <p:cNvPr id="8" name="Text 6"/>
          <p:cNvSpPr/>
          <p:nvPr/>
        </p:nvSpPr>
        <p:spPr>
          <a:xfrm>
            <a:off x="3794760" y="1992660"/>
            <a:ext cx="1554480" cy="3199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1260"/>
              </a:lnSpc>
              <a:buNone/>
            </a:pPr>
            <a:r>
              <a:rPr lang="en-US" sz="9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Beskyttelse af persondata ved AI-behandling</a:t>
            </a:r>
            <a:endParaRPr lang="en-US" sz="900" dirty="0"/>
          </a:p>
        </p:txBody>
      </p:sp>
      <p:sp>
        <p:nvSpPr>
          <p:cNvPr id="9" name="Text 7"/>
          <p:cNvSpPr/>
          <p:nvPr/>
        </p:nvSpPr>
        <p:spPr>
          <a:xfrm>
            <a:off x="5715000" y="1352699"/>
            <a:ext cx="1905000" cy="1150441"/>
          </a:xfrm>
          <a:prstGeom prst="roundRect">
            <a:avLst>
              <a:gd name="adj" fmla="val 6624"/>
            </a:avLst>
          </a:prstGeom>
          <a:solidFill>
            <a:srgbClr val="FFFFFF">
              <a:alpha val="15000"/>
            </a:srgbClr>
          </a:solidFill>
          <a:ln/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10" name="Text 8"/>
          <p:cNvSpPr/>
          <p:nvPr/>
        </p:nvSpPr>
        <p:spPr>
          <a:xfrm>
            <a:off x="5890260" y="1543199"/>
            <a:ext cx="1554480" cy="37326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940"/>
              </a:lnSpc>
              <a:spcAft>
                <a:spcPts val="600"/>
              </a:spcAft>
              <a:buNone/>
            </a:pPr>
            <a:r>
              <a:rPr lang="en-US" sz="2100" dirty="0">
                <a:solidFill>
                  <a:srgbClr val="FF6B35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Etik</a:t>
            </a:r>
            <a:endParaRPr lang="en-US" sz="2100" dirty="0"/>
          </a:p>
        </p:txBody>
      </p:sp>
      <p:sp>
        <p:nvSpPr>
          <p:cNvPr id="11" name="Text 9"/>
          <p:cNvSpPr/>
          <p:nvPr/>
        </p:nvSpPr>
        <p:spPr>
          <a:xfrm>
            <a:off x="5890260" y="1992660"/>
            <a:ext cx="1554480" cy="3199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1260"/>
              </a:lnSpc>
              <a:buNone/>
            </a:pPr>
            <a:r>
              <a:rPr lang="en-US" sz="9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Ansvarlig brug sikrer tillid og værdi</a:t>
            </a:r>
            <a:endParaRPr lang="en-US" sz="900" dirty="0"/>
          </a:p>
        </p:txBody>
      </p:sp>
      <p:sp>
        <p:nvSpPr>
          <p:cNvPr id="12" name="Text 10"/>
          <p:cNvSpPr/>
          <p:nvPr/>
        </p:nvSpPr>
        <p:spPr>
          <a:xfrm>
            <a:off x="4095750" y="2941290"/>
            <a:ext cx="952500" cy="38100"/>
          </a:xfrm>
          <a:prstGeom prst="rect">
            <a:avLst/>
          </a:prstGeom>
          <a:solidFill>
            <a:srgbClr val="FF6B35"/>
          </a:solidFill>
          <a:ln/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13" name="Text 11"/>
          <p:cNvSpPr/>
          <p:nvPr/>
        </p:nvSpPr>
        <p:spPr>
          <a:xfrm>
            <a:off x="1171575" y="3360390"/>
            <a:ext cx="6800850" cy="5485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160"/>
              </a:lnSpc>
              <a:spcAft>
                <a:spcPts val="2250"/>
              </a:spcAft>
              <a:buNone/>
            </a:pPr>
            <a:r>
              <a:rPr lang="en-US" sz="135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AI er et kraftfuldt værktøj i markedsføring – brug det ansvarligt, transparent og i overensstemmelse med lovgivningen.</a:t>
            </a:r>
            <a:endParaRPr lang="en-US" sz="135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783</Words>
  <Application>Microsoft Office PowerPoint</Application>
  <PresentationFormat>Skærmshow (16:9)</PresentationFormat>
  <Paragraphs>139</Paragraphs>
  <Slides>9</Slides>
  <Notes>9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2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9</vt:i4>
      </vt:variant>
    </vt:vector>
  </HeadingPairs>
  <TitlesOfParts>
    <vt:vector size="12" baseType="lpstr">
      <vt:lpstr>Arial</vt:lpstr>
      <vt:lpstr>Georgia</vt:lpstr>
      <vt:lpstr>Office Theme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AI i Markedsføring - Lovgivning og Etik</dc:title>
  <dc:subject>AI lovgivning og etiske overvejelser</dc:subject>
  <dc:creator>AOF Digital</dc:creator>
  <cp:lastModifiedBy>Dan Feld-Jakobsen</cp:lastModifiedBy>
  <cp:revision>2</cp:revision>
  <dcterms:created xsi:type="dcterms:W3CDTF">2025-12-17T21:38:00Z</dcterms:created>
  <dcterms:modified xsi:type="dcterms:W3CDTF">2026-03-01T15:31:41Z</dcterms:modified>
</cp:coreProperties>
</file>