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797D"/>
    <a:srgbClr val="9B59B6"/>
    <a:srgbClr val="C04F15"/>
    <a:srgbClr val="3B7D23"/>
    <a:srgbClr val="215F9A"/>
    <a:srgbClr val="0051A1"/>
    <a:srgbClr val="F1C40F"/>
    <a:srgbClr val="34495E"/>
    <a:srgbClr val="7F8C8D"/>
    <a:srgbClr val="135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21-08-2024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tadysten.d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379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77972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03797D"/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3F7CBFB-B0C1-AEA2-E90F-681709514E5D}"/>
              </a:ext>
            </a:extLst>
          </p:cNvPr>
          <p:cNvSpPr txBox="1"/>
          <p:nvPr/>
        </p:nvSpPr>
        <p:spPr>
          <a:xfrm>
            <a:off x="164093" y="66040"/>
            <a:ext cx="77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6F9A1C79-B629-EF9C-94AE-1DA183A48A62}"/>
              </a:ext>
            </a:extLst>
          </p:cNvPr>
          <p:cNvSpPr txBox="1"/>
          <p:nvPr/>
        </p:nvSpPr>
        <p:spPr>
          <a:xfrm>
            <a:off x="1976120" y="1204233"/>
            <a:ext cx="6898640" cy="4068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da-DK" sz="2400" dirty="0">
                <a:solidFill>
                  <a:schemeClr val="bg1"/>
                </a:solidFill>
                <a:latin typeface="Arial Nova" panose="020B0504020202020204" pitchFamily="34" charset="0"/>
              </a:rPr>
              <a:t>1</a:t>
            </a:r>
            <a:r>
              <a:rPr lang="da-DK" sz="2400" b="1" dirty="0">
                <a:solidFill>
                  <a:schemeClr val="bg1"/>
                </a:solidFill>
                <a:latin typeface="Arial Nova" panose="020B0504020202020204" pitchFamily="34" charset="0"/>
              </a:rPr>
              <a:t>. GDPR - hvad betyder det for dig?</a:t>
            </a:r>
          </a:p>
          <a:p>
            <a:pPr>
              <a:lnSpc>
                <a:spcPct val="20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Definition af GDPR og dets formål</a:t>
            </a:r>
          </a:p>
          <a:p>
            <a:pPr>
              <a:lnSpc>
                <a:spcPct val="20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Dine rettigheder som borger (indsigt, sletning, berigtigelse)</a:t>
            </a:r>
          </a:p>
          <a:p>
            <a:pPr>
              <a:lnSpc>
                <a:spcPct val="20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Virksomheders og myndigheders pligter</a:t>
            </a:r>
          </a:p>
          <a:p>
            <a:pPr>
              <a:lnSpc>
                <a:spcPct val="20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Samtykke og behandling af personoplysninger</a:t>
            </a:r>
          </a:p>
          <a:p>
            <a:pPr>
              <a:lnSpc>
                <a:spcPct val="20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Konsekvenser ved brud på GDPR</a:t>
            </a:r>
            <a:b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endParaRPr lang="da-DK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1837BE87-5AEB-9B2E-B10D-5857D7E69236}"/>
              </a:ext>
            </a:extLst>
          </p:cNvPr>
          <p:cNvSpPr txBox="1"/>
          <p:nvPr/>
        </p:nvSpPr>
        <p:spPr>
          <a:xfrm>
            <a:off x="1794641" y="5580044"/>
            <a:ext cx="68986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Tag testen på 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www.datadysten.dk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 og se om du kan få guld!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379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ED2DF8C-CA77-5B0E-AE86-F2CC44F59D32}"/>
              </a:ext>
            </a:extLst>
          </p:cNvPr>
          <p:cNvSpPr txBox="1"/>
          <p:nvPr/>
        </p:nvSpPr>
        <p:spPr>
          <a:xfrm>
            <a:off x="164093" y="66040"/>
            <a:ext cx="77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50E17DD-F642-0BFA-2674-DE717D0B3946}"/>
              </a:ext>
            </a:extLst>
          </p:cNvPr>
          <p:cNvSpPr txBox="1"/>
          <p:nvPr/>
        </p:nvSpPr>
        <p:spPr>
          <a:xfrm>
            <a:off x="1826960" y="1247954"/>
            <a:ext cx="8538079" cy="380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b="1" dirty="0">
                <a:solidFill>
                  <a:srgbClr val="03797D"/>
                </a:solidFill>
                <a:latin typeface="Arial Nova" panose="020B0504020202020204" pitchFamily="34" charset="0"/>
              </a:rPr>
              <a:t>2. Offentlige portaler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Oversigt over centrale offentlige portaler </a:t>
            </a:r>
            <a:r>
              <a:rPr lang="da-DK" i="1" dirty="0">
                <a:solidFill>
                  <a:srgbClr val="03797D"/>
                </a:solidFill>
                <a:latin typeface="Arial Nova" panose="020B0504020202020204" pitchFamily="34" charset="0"/>
              </a:rPr>
              <a:t>(borger.dk, sundhed.dk)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Digital Post på e-boks.dk og mit.dk </a:t>
            </a:r>
            <a:r>
              <a:rPr lang="da-DK" i="1" dirty="0">
                <a:solidFill>
                  <a:srgbClr val="03797D"/>
                </a:solidFill>
                <a:latin typeface="Arial Nova" panose="020B0504020202020204" pitchFamily="34" charset="0"/>
              </a:rPr>
              <a:t>(offentlige postkasser)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Selvbetjeningsløsninger </a:t>
            </a:r>
            <a:r>
              <a:rPr lang="da-DK" i="1" dirty="0">
                <a:solidFill>
                  <a:srgbClr val="03797D"/>
                </a:solidFill>
                <a:latin typeface="Arial Nova" panose="020B0504020202020204" pitchFamily="34" charset="0"/>
              </a:rPr>
              <a:t>(f.eks. Skat.dk, boligstøtte, SU, om registrering af ejer)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Sikkerhed og login på offentlige portaler (MITID)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Hjælp og support til digitalt udfordrede borgere </a:t>
            </a:r>
            <a:r>
              <a:rPr lang="da-DK" i="1" dirty="0">
                <a:solidFill>
                  <a:srgbClr val="03797D"/>
                </a:solidFill>
                <a:latin typeface="Arial Nova" panose="020B0504020202020204" pitchFamily="34" charset="0"/>
              </a:rPr>
              <a:t>(borgerservice)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8EB6F052-C3B9-9C3B-A45C-A229FA922496}"/>
              </a:ext>
            </a:extLst>
          </p:cNvPr>
          <p:cNvSpPr txBox="1"/>
          <p:nvPr/>
        </p:nvSpPr>
        <p:spPr>
          <a:xfrm>
            <a:off x="164093" y="66040"/>
            <a:ext cx="77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DED869A-2166-A5D4-04EC-FB98E0DF85AB}"/>
              </a:ext>
            </a:extLst>
          </p:cNvPr>
          <p:cNvSpPr txBox="1"/>
          <p:nvPr/>
        </p:nvSpPr>
        <p:spPr>
          <a:xfrm>
            <a:off x="1752600" y="1180237"/>
            <a:ext cx="10368280" cy="3664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da-DK" sz="2400" b="1" dirty="0">
                <a:solidFill>
                  <a:schemeClr val="bg1"/>
                </a:solidFill>
                <a:latin typeface="Arial Nova" panose="020B0504020202020204" pitchFamily="34" charset="0"/>
              </a:rPr>
              <a:t>3. Mine offentlige data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Hvilke data indsamler det offentlige om dig? 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(skat, gæld, børn, ægtestand, ejerskab)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Adgang til egne data gennem offentlige portaler 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(skat.dk, bbr.dk, dingeo.dk, nummerplade.dk)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Databeskyttelse og sikkerhed i offentlige systemer 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(samkøring af registre)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chemeClr val="bg1"/>
                </a:solidFill>
                <a:latin typeface="Arial Nova" panose="020B0504020202020204" pitchFamily="34" charset="0"/>
              </a:rPr>
              <a:t>- Deling af data mellem offentlige myndigheder </a:t>
            </a:r>
            <a:r>
              <a:rPr lang="da-DK" i="1" dirty="0">
                <a:solidFill>
                  <a:schemeClr val="bg1"/>
                </a:solidFill>
                <a:latin typeface="Arial Nova" panose="020B0504020202020204" pitchFamily="34" charset="0"/>
              </a:rPr>
              <a:t>(samtykke og indsigt)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15206" y="0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03797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5002AFFB-775E-899A-74B4-D071257AF362}"/>
              </a:ext>
            </a:extLst>
          </p:cNvPr>
          <p:cNvSpPr txBox="1"/>
          <p:nvPr/>
        </p:nvSpPr>
        <p:spPr>
          <a:xfrm>
            <a:off x="164093" y="66040"/>
            <a:ext cx="77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A1666A5C-AA01-411C-8DD7-7B2A3CD3EBAB}"/>
              </a:ext>
            </a:extLst>
          </p:cNvPr>
          <p:cNvSpPr txBox="1"/>
          <p:nvPr/>
        </p:nvSpPr>
        <p:spPr>
          <a:xfrm>
            <a:off x="1711960" y="1129437"/>
            <a:ext cx="10368280" cy="3664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da-DK" sz="2400" b="1" dirty="0">
                <a:solidFill>
                  <a:srgbClr val="03797D"/>
                </a:solidFill>
                <a:latin typeface="Arial Nova" panose="020B0504020202020204" pitchFamily="34" charset="0"/>
              </a:rPr>
              <a:t>4. Hvad byder fremtiden på?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Data på tværs af alle offentlig institutioner?</a:t>
            </a:r>
            <a:endParaRPr lang="da-DK" i="1" dirty="0">
              <a:solidFill>
                <a:srgbClr val="03797D"/>
              </a:solidFill>
              <a:latin typeface="Arial Nova" panose="020B05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Kunstig intelligens filtrerer og sammenligner data. </a:t>
            </a:r>
            <a:r>
              <a:rPr lang="da-DK" sz="1600" i="1" dirty="0">
                <a:solidFill>
                  <a:srgbClr val="03797D"/>
                </a:solidFill>
                <a:latin typeface="Arial Nova" panose="020B0504020202020204" pitchFamily="34" charset="0"/>
              </a:rPr>
              <a:t>(Forudsigelser af afvigelser?)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Kontrol og overvågning af borgernes færden </a:t>
            </a:r>
            <a:r>
              <a:rPr lang="da-DK" sz="1600" i="1" dirty="0">
                <a:solidFill>
                  <a:srgbClr val="03797D"/>
                </a:solidFill>
                <a:latin typeface="Arial Nova" panose="020B0504020202020204" pitchFamily="34" charset="0"/>
              </a:rPr>
              <a:t>(Kinesisk ranking system?)</a:t>
            </a:r>
          </a:p>
          <a:p>
            <a:pPr>
              <a:lnSpc>
                <a:spcPct val="250000"/>
              </a:lnSpc>
            </a:pP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- Hurtigere behandling af ansøgninger </a:t>
            </a:r>
            <a:r>
              <a:rPr lang="da-DK" sz="1600" i="1" dirty="0">
                <a:solidFill>
                  <a:srgbClr val="03797D"/>
                </a:solidFill>
                <a:latin typeface="Arial Nova" panose="020B0504020202020204" pitchFamily="34" charset="0"/>
              </a:rPr>
              <a:t>(byggetilladelser, fredning, modning af byggegrunde</a:t>
            </a:r>
            <a:r>
              <a:rPr lang="da-DK" dirty="0">
                <a:solidFill>
                  <a:srgbClr val="03797D"/>
                </a:solidFill>
                <a:latin typeface="Arial Nova" panose="020B0504020202020204" pitchFamily="34" charset="0"/>
              </a:rPr>
              <a:t>)</a:t>
            </a:r>
            <a:endParaRPr lang="da-DK" i="1" dirty="0">
              <a:solidFill>
                <a:srgbClr val="03797D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37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386B54C4-D59D-A399-760A-9A501E25ABDE}"/>
              </a:ext>
            </a:extLst>
          </p:cNvPr>
          <p:cNvSpPr txBox="1"/>
          <p:nvPr/>
        </p:nvSpPr>
        <p:spPr>
          <a:xfrm>
            <a:off x="164093" y="66040"/>
            <a:ext cx="7797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Den Digitale Borger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1DEAD5D-B56D-0B14-D683-E5EF63D41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530652"/>
            <a:ext cx="2372867" cy="4658391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9A00B2E4-7E99-2A17-300C-C022895B2E5E}"/>
              </a:ext>
            </a:extLst>
          </p:cNvPr>
          <p:cNvSpPr txBox="1"/>
          <p:nvPr/>
        </p:nvSpPr>
        <p:spPr>
          <a:xfrm>
            <a:off x="1021080" y="2854960"/>
            <a:ext cx="453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Tid til digital fordybelse og øvelser</a:t>
            </a:r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310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13</cp:revision>
  <dcterms:created xsi:type="dcterms:W3CDTF">2024-07-10T09:04:32Z</dcterms:created>
  <dcterms:modified xsi:type="dcterms:W3CDTF">2024-08-21T16:57:42Z</dcterms:modified>
</cp:coreProperties>
</file>