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1" r:id="rId2"/>
    <p:sldId id="2562" r:id="rId3"/>
    <p:sldId id="2565" r:id="rId4"/>
    <p:sldId id="2566" r:id="rId5"/>
    <p:sldId id="2568" r:id="rId6"/>
    <p:sldId id="2569" r:id="rId7"/>
    <p:sldId id="2570" r:id="rId8"/>
    <p:sldId id="2572" r:id="rId9"/>
    <p:sldId id="2573" r:id="rId10"/>
    <p:sldId id="2574" r:id="rId11"/>
    <p:sldId id="2576" r:id="rId12"/>
    <p:sldId id="2577" r:id="rId13"/>
    <p:sldId id="2578" r:id="rId14"/>
    <p:sldId id="2580" r:id="rId15"/>
    <p:sldId id="2581" r:id="rId16"/>
    <p:sldId id="2582" r:id="rId17"/>
    <p:sldId id="2584" r:id="rId18"/>
    <p:sldId id="2585" r:id="rId19"/>
    <p:sldId id="2586" r:id="rId20"/>
    <p:sldId id="2588" r:id="rId21"/>
    <p:sldId id="2589" r:id="rId22"/>
    <p:sldId id="2592"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mail: En Letforståelig Guide til Moderne Kommunikation" id="{0EEDDC68-16D4-45A0-8225-7CF899314A07}">
          <p14:sldIdLst>
            <p14:sldId id="2561"/>
            <p14:sldId id="2562"/>
          </p14:sldIdLst>
        </p14:section>
        <p14:section name="E-mail - en ny måde at kommunikere på med eksempler på anvendelse" id="{136F844B-C6B4-41C7-AD82-378367C7716D}">
          <p14:sldIdLst>
            <p14:sldId id="2565"/>
            <p14:sldId id="2566"/>
          </p14:sldIdLst>
        </p14:section>
        <p14:section name="E-mailens historie i korte træk" id="{B14C7094-C770-4C77-B598-39AAE4137827}">
          <p14:sldIdLst>
            <p14:sldId id="2568"/>
            <p14:sldId id="2569"/>
            <p14:sldId id="2570"/>
          </p14:sldIdLst>
        </p14:section>
        <p14:section name="Hvad består en e-mail af - modtager, afsender, domæne, lidt teknik" id="{0E4E98D2-85E2-45E0-A60A-D88F8553653B}">
          <p14:sldIdLst>
            <p14:sldId id="2572"/>
            <p14:sldId id="2573"/>
            <p14:sldId id="2574"/>
          </p14:sldIdLst>
        </p14:section>
        <p14:section name="Sikkerhed - phishing, indsatte links, vedhæftede filer, ukendte afsendere" id="{53B3E27E-AD13-4D58-8063-9BB9739927F4}">
          <p14:sldIdLst>
            <p14:sldId id="2576"/>
            <p14:sldId id="2577"/>
            <p14:sldId id="2578"/>
          </p14:sldIdLst>
        </p14:section>
        <p14:section name="E-mail udbydere Hotmail, Gmail, Proton" id="{B39386B3-2CD9-482D-BF94-ABDB150E3B4B}">
          <p14:sldIdLst>
            <p14:sldId id="2580"/>
            <p14:sldId id="2581"/>
            <p14:sldId id="2582"/>
          </p14:sldIdLst>
        </p14:section>
        <p14:section name="Funktioner i Outlook og Gmail" id="{2A693359-7E37-4E41-B1DE-8E5122A51BB5}">
          <p14:sldIdLst>
            <p14:sldId id="2584"/>
            <p14:sldId id="2585"/>
            <p14:sldId id="2586"/>
          </p14:sldIdLst>
        </p14:section>
        <p14:section name="5 tips til håndtering af din indbakke" id="{700A0931-1671-4B25-A97F-70A7F3303198}">
          <p14:sldIdLst>
            <p14:sldId id="2588"/>
            <p14:sldId id="2589"/>
          </p14:sldIdLst>
        </p14:section>
        <p14:section name="Afrunding - hvad byder fremtiden på?" id="{E33F6CC4-D2AC-405A-BAF9-0773410893F9}">
          <p14:sldIdLst>
            <p14:sldId id="25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370" y="2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406A7-8D20-4FE1-A510-49525073FDD5}"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da-DK"/>
        </a:p>
      </dgm:t>
    </dgm:pt>
    <dgm:pt modelId="{6ED3A674-D301-4784-91D7-439866435E17}">
      <dgm:prSet/>
      <dgm:spPr/>
      <dgm:t>
        <a:bodyPr/>
        <a:lstStyle/>
        <a:p>
          <a:pPr>
            <a:lnSpc>
              <a:spcPct val="100000"/>
            </a:lnSpc>
            <a:defRPr b="1"/>
          </a:pPr>
          <a:r>
            <a:rPr lang="da-DK"/>
            <a:t>Integreret kalender</a:t>
          </a:r>
        </a:p>
      </dgm:t>
    </dgm:pt>
    <dgm:pt modelId="{22C7E304-CD4D-409F-9D59-A805392F8BE3}" type="parTrans" cxnId="{C6750C36-544D-4B70-A641-00D3EAE49D6B}">
      <dgm:prSet/>
      <dgm:spPr/>
      <dgm:t>
        <a:bodyPr/>
        <a:lstStyle/>
        <a:p>
          <a:endParaRPr lang="da-DK"/>
        </a:p>
      </dgm:t>
    </dgm:pt>
    <dgm:pt modelId="{42CD368B-E1AC-4FA7-95F4-A20184B4B4EA}" type="sibTrans" cxnId="{C6750C36-544D-4B70-A641-00D3EAE49D6B}">
      <dgm:prSet/>
      <dgm:spPr/>
      <dgm:t>
        <a:bodyPr/>
        <a:lstStyle/>
        <a:p>
          <a:pPr>
            <a:lnSpc>
              <a:spcPct val="100000"/>
            </a:lnSpc>
            <a:defRPr b="1"/>
          </a:pPr>
          <a:endParaRPr lang="da-DK"/>
        </a:p>
      </dgm:t>
    </dgm:pt>
    <dgm:pt modelId="{CA4BF911-999F-46C3-AE5F-2EEF776B1CD7}">
      <dgm:prSet/>
      <dgm:spPr/>
      <dgm:t>
        <a:bodyPr/>
        <a:lstStyle/>
        <a:p>
          <a:pPr>
            <a:lnSpc>
              <a:spcPct val="100000"/>
            </a:lnSpc>
          </a:pPr>
          <a:r>
            <a:rPr lang="da-DK"/>
            <a:t>Outlook's integrerede kalender gør det muligt at planlægge møder og holde styr på vigtige datoer på en effektiv måde.</a:t>
          </a:r>
        </a:p>
      </dgm:t>
    </dgm:pt>
    <dgm:pt modelId="{C85696FA-3B5A-4224-A668-6EE21EA6B578}" type="parTrans" cxnId="{1F56439C-7566-43AA-A7E6-6DFAFAD0300C}">
      <dgm:prSet/>
      <dgm:spPr/>
      <dgm:t>
        <a:bodyPr/>
        <a:lstStyle/>
        <a:p>
          <a:endParaRPr lang="da-DK"/>
        </a:p>
      </dgm:t>
    </dgm:pt>
    <dgm:pt modelId="{488B0ABF-13BE-4C69-B444-43ECEBBA2F92}" type="sibTrans" cxnId="{1F56439C-7566-43AA-A7E6-6DFAFAD0300C}">
      <dgm:prSet/>
      <dgm:spPr/>
      <dgm:t>
        <a:bodyPr/>
        <a:lstStyle/>
        <a:p>
          <a:endParaRPr lang="da-DK"/>
        </a:p>
      </dgm:t>
    </dgm:pt>
    <dgm:pt modelId="{0DDC38EF-57E3-4BD1-A412-F6CE7AAE1734}">
      <dgm:prSet/>
      <dgm:spPr/>
      <dgm:t>
        <a:bodyPr/>
        <a:lstStyle/>
        <a:p>
          <a:pPr>
            <a:lnSpc>
              <a:spcPct val="100000"/>
            </a:lnSpc>
            <a:defRPr b="1"/>
          </a:pPr>
          <a:r>
            <a:rPr lang="da-DK"/>
            <a:t>Opgavehåndtering</a:t>
          </a:r>
        </a:p>
      </dgm:t>
    </dgm:pt>
    <dgm:pt modelId="{89404B52-9C20-4312-8166-15C8F98872A8}" type="parTrans" cxnId="{27C07C22-AD09-46BE-87D8-54E579C0157C}">
      <dgm:prSet/>
      <dgm:spPr/>
      <dgm:t>
        <a:bodyPr/>
        <a:lstStyle/>
        <a:p>
          <a:endParaRPr lang="da-DK"/>
        </a:p>
      </dgm:t>
    </dgm:pt>
    <dgm:pt modelId="{894876E1-C652-4A94-A825-CEC84747FD4A}" type="sibTrans" cxnId="{27C07C22-AD09-46BE-87D8-54E579C0157C}">
      <dgm:prSet/>
      <dgm:spPr/>
      <dgm:t>
        <a:bodyPr/>
        <a:lstStyle/>
        <a:p>
          <a:pPr>
            <a:lnSpc>
              <a:spcPct val="100000"/>
            </a:lnSpc>
            <a:defRPr b="1"/>
          </a:pPr>
          <a:endParaRPr lang="da-DK"/>
        </a:p>
      </dgm:t>
    </dgm:pt>
    <dgm:pt modelId="{DAD8C61A-00C3-481F-AD0E-2789BA4B3EED}">
      <dgm:prSet/>
      <dgm:spPr/>
      <dgm:t>
        <a:bodyPr/>
        <a:lstStyle/>
        <a:p>
          <a:pPr>
            <a:lnSpc>
              <a:spcPct val="100000"/>
            </a:lnSpc>
          </a:pPr>
          <a:r>
            <a:rPr lang="da-DK"/>
            <a:t>Opgavehåndteringsværktøjet hjælper brugerne med at holde styr på deres opgaver og deadlines, hvilket øger produktiviteten.</a:t>
          </a:r>
        </a:p>
      </dgm:t>
    </dgm:pt>
    <dgm:pt modelId="{4C8F45DE-2B0C-4B9F-A076-02CBF39E5AB1}" type="parTrans" cxnId="{AFC557F3-1046-468C-8A27-7F0ECBA3E377}">
      <dgm:prSet/>
      <dgm:spPr/>
      <dgm:t>
        <a:bodyPr/>
        <a:lstStyle/>
        <a:p>
          <a:endParaRPr lang="da-DK"/>
        </a:p>
      </dgm:t>
    </dgm:pt>
    <dgm:pt modelId="{865A6EB5-9BF7-4998-A97E-9B40FDD3D241}" type="sibTrans" cxnId="{AFC557F3-1046-468C-8A27-7F0ECBA3E377}">
      <dgm:prSet/>
      <dgm:spPr/>
      <dgm:t>
        <a:bodyPr/>
        <a:lstStyle/>
        <a:p>
          <a:endParaRPr lang="da-DK"/>
        </a:p>
      </dgm:t>
    </dgm:pt>
    <dgm:pt modelId="{BE943D00-7E0B-4EF8-9F16-A4AF62639713}">
      <dgm:prSet/>
      <dgm:spPr/>
      <dgm:t>
        <a:bodyPr/>
        <a:lstStyle/>
        <a:p>
          <a:pPr>
            <a:lnSpc>
              <a:spcPct val="100000"/>
            </a:lnSpc>
            <a:defRPr b="1"/>
          </a:pPr>
          <a:r>
            <a:rPr lang="da-DK"/>
            <a:t>Organisering af e-mails</a:t>
          </a:r>
        </a:p>
      </dgm:t>
    </dgm:pt>
    <dgm:pt modelId="{27CC65BC-DFCE-43AA-AA5C-366FD6C831CA}" type="parTrans" cxnId="{4DCC0DAC-66A1-4A74-AB32-80BED6D94170}">
      <dgm:prSet/>
      <dgm:spPr/>
      <dgm:t>
        <a:bodyPr/>
        <a:lstStyle/>
        <a:p>
          <a:endParaRPr lang="da-DK"/>
        </a:p>
      </dgm:t>
    </dgm:pt>
    <dgm:pt modelId="{6CC66969-8381-4C52-B45E-C64310C81F0B}" type="sibTrans" cxnId="{4DCC0DAC-66A1-4A74-AB32-80BED6D94170}">
      <dgm:prSet/>
      <dgm:spPr/>
      <dgm:t>
        <a:bodyPr/>
        <a:lstStyle/>
        <a:p>
          <a:endParaRPr lang="da-DK"/>
        </a:p>
      </dgm:t>
    </dgm:pt>
    <dgm:pt modelId="{ED7FBBDE-A956-48C5-8654-FEBA07B5C00A}">
      <dgm:prSet/>
      <dgm:spPr/>
      <dgm:t>
        <a:bodyPr/>
        <a:lstStyle/>
        <a:p>
          <a:pPr>
            <a:lnSpc>
              <a:spcPct val="100000"/>
            </a:lnSpc>
          </a:pPr>
          <a:r>
            <a:rPr lang="da-DK"/>
            <a:t>Muligheden for at organisere e-mails i mapper gør det lettere at finde og administrere korrespondance.</a:t>
          </a:r>
        </a:p>
      </dgm:t>
    </dgm:pt>
    <dgm:pt modelId="{7974979E-0B1E-4AB9-BBAC-C058DCCEBE61}" type="parTrans" cxnId="{EBAB0041-17A8-4FF7-B1F0-CF9D3203D0A8}">
      <dgm:prSet/>
      <dgm:spPr/>
      <dgm:t>
        <a:bodyPr/>
        <a:lstStyle/>
        <a:p>
          <a:endParaRPr lang="da-DK"/>
        </a:p>
      </dgm:t>
    </dgm:pt>
    <dgm:pt modelId="{5440492A-61F3-4B75-94D5-BE7963050F62}" type="sibTrans" cxnId="{EBAB0041-17A8-4FF7-B1F0-CF9D3203D0A8}">
      <dgm:prSet/>
      <dgm:spPr/>
      <dgm:t>
        <a:bodyPr/>
        <a:lstStyle/>
        <a:p>
          <a:endParaRPr lang="da-DK"/>
        </a:p>
      </dgm:t>
    </dgm:pt>
    <dgm:pt modelId="{BB935729-1F01-41AE-A04A-A42442E9FFCB}" type="pres">
      <dgm:prSet presAssocID="{839406A7-8D20-4FE1-A510-49525073FDD5}" presName="Root" presStyleCnt="0">
        <dgm:presLayoutVars>
          <dgm:dir/>
          <dgm:resizeHandles val="exact"/>
        </dgm:presLayoutVars>
      </dgm:prSet>
      <dgm:spPr/>
    </dgm:pt>
    <dgm:pt modelId="{4EE215BC-D062-4712-86ED-500C09B18C50}" type="pres">
      <dgm:prSet presAssocID="{6ED3A674-D301-4784-91D7-439866435E17}" presName="Composite" presStyleCnt="0"/>
      <dgm:spPr/>
    </dgm:pt>
    <dgm:pt modelId="{16CB72B7-67E6-483E-87DA-FA763BECDF35}" type="pres">
      <dgm:prSet presAssocID="{6ED3A674-D301-4784-91D7-439866435E1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9324" r="23922" b="-7"/>
          <a:stretch/>
        </a:blipFill>
      </dgm:spPr>
      <dgm:extLst>
        <a:ext uri="{E40237B7-FDA0-4F09-8148-C483321AD2D9}">
          <dgm14:cNvPr xmlns:dgm14="http://schemas.microsoft.com/office/drawing/2010/diagram" id="0" name="" descr="Kalender"/>
        </a:ext>
      </dgm:extLst>
    </dgm:pt>
    <dgm:pt modelId="{C31F3BF8-F19E-4735-A6F2-F48F401027AE}" type="pres">
      <dgm:prSet presAssocID="{6ED3A674-D301-4784-91D7-439866435E17}" presName="Subtitle" presStyleLbl="revTx" presStyleIdx="0" presStyleCnt="6">
        <dgm:presLayoutVars>
          <dgm:chMax val="0"/>
          <dgm:bulletEnabled/>
        </dgm:presLayoutVars>
      </dgm:prSet>
      <dgm:spPr/>
    </dgm:pt>
    <dgm:pt modelId="{091045C7-504A-4760-BC11-835C339FB94D}" type="pres">
      <dgm:prSet presAssocID="{6ED3A674-D301-4784-91D7-439866435E17}" presName="Description" presStyleLbl="revTx" presStyleIdx="1" presStyleCnt="6">
        <dgm:presLayoutVars>
          <dgm:bulletEnabled/>
        </dgm:presLayoutVars>
      </dgm:prSet>
      <dgm:spPr/>
    </dgm:pt>
    <dgm:pt modelId="{C85078BD-7A46-4248-8F87-5CCC8585C370}" type="pres">
      <dgm:prSet presAssocID="{42CD368B-E1AC-4FA7-95F4-A20184B4B4EA}" presName="sibTrans" presStyleLbl="sibTrans2D1" presStyleIdx="0" presStyleCnt="0"/>
      <dgm:spPr/>
    </dgm:pt>
    <dgm:pt modelId="{DEBF0D3E-1C24-4B69-92E1-3C630FB06672}" type="pres">
      <dgm:prSet presAssocID="{0DDC38EF-57E3-4BD1-A412-F6CE7AAE1734}" presName="Composite" presStyleCnt="0"/>
      <dgm:spPr/>
    </dgm:pt>
    <dgm:pt modelId="{C5924F8D-12B0-4218-BEB6-6A061CB48C25}" type="pres">
      <dgm:prSet presAssocID="{0DDC38EF-57E3-4BD1-A412-F6CE7AAE173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24997" b="-4"/>
          <a:stretch/>
        </a:blipFill>
      </dgm:spPr>
      <dgm:extLst>
        <a:ext uri="{E40237B7-FDA0-4F09-8148-C483321AD2D9}">
          <dgm14:cNvPr xmlns:dgm14="http://schemas.microsoft.com/office/drawing/2010/diagram" id="0" name="" descr="Kreditvurdering rapport"/>
        </a:ext>
      </dgm:extLst>
    </dgm:pt>
    <dgm:pt modelId="{DF13B8DB-C26C-4515-BD89-335ED7CA6EA8}" type="pres">
      <dgm:prSet presAssocID="{0DDC38EF-57E3-4BD1-A412-F6CE7AAE1734}" presName="Subtitle" presStyleLbl="revTx" presStyleIdx="2" presStyleCnt="6">
        <dgm:presLayoutVars>
          <dgm:chMax val="0"/>
          <dgm:bulletEnabled/>
        </dgm:presLayoutVars>
      </dgm:prSet>
      <dgm:spPr/>
    </dgm:pt>
    <dgm:pt modelId="{4491C998-1703-4A78-A61A-1C3D7CD06D33}" type="pres">
      <dgm:prSet presAssocID="{0DDC38EF-57E3-4BD1-A412-F6CE7AAE1734}" presName="Description" presStyleLbl="revTx" presStyleIdx="3" presStyleCnt="6">
        <dgm:presLayoutVars>
          <dgm:bulletEnabled/>
        </dgm:presLayoutVars>
      </dgm:prSet>
      <dgm:spPr/>
    </dgm:pt>
    <dgm:pt modelId="{5614C201-5D92-4E96-A247-3C64201CE7ED}" type="pres">
      <dgm:prSet presAssocID="{894876E1-C652-4A94-A825-CEC84747FD4A}" presName="sibTrans" presStyleLbl="sibTrans2D1" presStyleIdx="0" presStyleCnt="0"/>
      <dgm:spPr/>
    </dgm:pt>
    <dgm:pt modelId="{51501B92-E561-4759-86AF-7924B3808095}" type="pres">
      <dgm:prSet presAssocID="{BE943D00-7E0B-4EF8-9F16-A4AF62639713}" presName="Composite" presStyleCnt="0"/>
      <dgm:spPr/>
    </dgm:pt>
    <dgm:pt modelId="{B09FD358-DF34-458E-B216-64FDA0D9BEC6}" type="pres">
      <dgm:prSet presAssocID="{BE943D00-7E0B-4EF8-9F16-A4AF6263971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418" r="16828" b="-7"/>
          <a:stretch/>
        </a:blipFill>
      </dgm:spPr>
      <dgm:extLst>
        <a:ext uri="{E40237B7-FDA0-4F09-8148-C483321AD2D9}">
          <dgm14:cNvPr xmlns:dgm14="http://schemas.microsoft.com/office/drawing/2010/diagram" id="0" name="" descr="Farverige konvolutter"/>
        </a:ext>
      </dgm:extLst>
    </dgm:pt>
    <dgm:pt modelId="{A37FF12F-333D-42E3-B24F-FAE840ACF983}" type="pres">
      <dgm:prSet presAssocID="{BE943D00-7E0B-4EF8-9F16-A4AF62639713}" presName="Subtitle" presStyleLbl="revTx" presStyleIdx="4" presStyleCnt="6">
        <dgm:presLayoutVars>
          <dgm:chMax val="0"/>
          <dgm:bulletEnabled/>
        </dgm:presLayoutVars>
      </dgm:prSet>
      <dgm:spPr/>
    </dgm:pt>
    <dgm:pt modelId="{31353853-9116-4200-87AC-2662FB57AC83}" type="pres">
      <dgm:prSet presAssocID="{BE943D00-7E0B-4EF8-9F16-A4AF62639713}" presName="Description" presStyleLbl="revTx" presStyleIdx="5" presStyleCnt="6">
        <dgm:presLayoutVars>
          <dgm:bulletEnabled/>
        </dgm:presLayoutVars>
      </dgm:prSet>
      <dgm:spPr/>
    </dgm:pt>
  </dgm:ptLst>
  <dgm:cxnLst>
    <dgm:cxn modelId="{27C07C22-AD09-46BE-87D8-54E579C0157C}" srcId="{839406A7-8D20-4FE1-A510-49525073FDD5}" destId="{0DDC38EF-57E3-4BD1-A412-F6CE7AAE1734}" srcOrd="1" destOrd="0" parTransId="{89404B52-9C20-4312-8166-15C8F98872A8}" sibTransId="{894876E1-C652-4A94-A825-CEC84747FD4A}"/>
    <dgm:cxn modelId="{9AAD2E34-3590-4731-B1EE-90604662C2D5}" type="presOf" srcId="{ED7FBBDE-A956-48C5-8654-FEBA07B5C00A}" destId="{31353853-9116-4200-87AC-2662FB57AC83}" srcOrd="0" destOrd="0" presId="urn:microsoft.com/office/officeart/2024/3/layout/verticalVisualTextBlock1"/>
    <dgm:cxn modelId="{C6750C36-544D-4B70-A641-00D3EAE49D6B}" srcId="{839406A7-8D20-4FE1-A510-49525073FDD5}" destId="{6ED3A674-D301-4784-91D7-439866435E17}" srcOrd="0" destOrd="0" parTransId="{22C7E304-CD4D-409F-9D59-A805392F8BE3}" sibTransId="{42CD368B-E1AC-4FA7-95F4-A20184B4B4EA}"/>
    <dgm:cxn modelId="{EBAB0041-17A8-4FF7-B1F0-CF9D3203D0A8}" srcId="{BE943D00-7E0B-4EF8-9F16-A4AF62639713}" destId="{ED7FBBDE-A956-48C5-8654-FEBA07B5C00A}" srcOrd="0" destOrd="0" parTransId="{7974979E-0B1E-4AB9-BBAC-C058DCCEBE61}" sibTransId="{5440492A-61F3-4B75-94D5-BE7963050F62}"/>
    <dgm:cxn modelId="{47329A43-755C-463A-A244-CACF7875F6BA}" type="presOf" srcId="{BE943D00-7E0B-4EF8-9F16-A4AF62639713}" destId="{A37FF12F-333D-42E3-B24F-FAE840ACF983}" srcOrd="0" destOrd="0" presId="urn:microsoft.com/office/officeart/2024/3/layout/verticalVisualTextBlock1"/>
    <dgm:cxn modelId="{85EFB763-7602-4766-9AF3-AE0A91B47C19}" type="presOf" srcId="{839406A7-8D20-4FE1-A510-49525073FDD5}" destId="{BB935729-1F01-41AE-A04A-A42442E9FFCB}" srcOrd="0" destOrd="0" presId="urn:microsoft.com/office/officeart/2024/3/layout/verticalVisualTextBlock1"/>
    <dgm:cxn modelId="{2F8D3470-5D6F-4637-9E1C-71F616B8F8C0}" type="presOf" srcId="{0DDC38EF-57E3-4BD1-A412-F6CE7AAE1734}" destId="{DF13B8DB-C26C-4515-BD89-335ED7CA6EA8}" srcOrd="0" destOrd="0" presId="urn:microsoft.com/office/officeart/2024/3/layout/verticalVisualTextBlock1"/>
    <dgm:cxn modelId="{87454F83-BBAA-4753-9404-30CEA6F66BB0}" type="presOf" srcId="{42CD368B-E1AC-4FA7-95F4-A20184B4B4EA}" destId="{C85078BD-7A46-4248-8F87-5CCC8585C370}" srcOrd="0" destOrd="0" presId="urn:microsoft.com/office/officeart/2024/3/layout/verticalVisualTextBlock1"/>
    <dgm:cxn modelId="{1F56439C-7566-43AA-A7E6-6DFAFAD0300C}" srcId="{6ED3A674-D301-4784-91D7-439866435E17}" destId="{CA4BF911-999F-46C3-AE5F-2EEF776B1CD7}" srcOrd="0" destOrd="0" parTransId="{C85696FA-3B5A-4224-A668-6EE21EA6B578}" sibTransId="{488B0ABF-13BE-4C69-B444-43ECEBBA2F92}"/>
    <dgm:cxn modelId="{1D6762A4-5EF4-4D95-9535-D222087A5298}" type="presOf" srcId="{6ED3A674-D301-4784-91D7-439866435E17}" destId="{C31F3BF8-F19E-4735-A6F2-F48F401027AE}" srcOrd="0" destOrd="0" presId="urn:microsoft.com/office/officeart/2024/3/layout/verticalVisualTextBlock1"/>
    <dgm:cxn modelId="{E22A0BAC-4C39-40CC-B38C-4F796C4B89AF}" type="presOf" srcId="{CA4BF911-999F-46C3-AE5F-2EEF776B1CD7}" destId="{091045C7-504A-4760-BC11-835C339FB94D}" srcOrd="0" destOrd="0" presId="urn:microsoft.com/office/officeart/2024/3/layout/verticalVisualTextBlock1"/>
    <dgm:cxn modelId="{4DCC0DAC-66A1-4A74-AB32-80BED6D94170}" srcId="{839406A7-8D20-4FE1-A510-49525073FDD5}" destId="{BE943D00-7E0B-4EF8-9F16-A4AF62639713}" srcOrd="2" destOrd="0" parTransId="{27CC65BC-DFCE-43AA-AA5C-366FD6C831CA}" sibTransId="{6CC66969-8381-4C52-B45E-C64310C81F0B}"/>
    <dgm:cxn modelId="{7087B0BB-D007-4B06-8A18-708FECC38A1A}" type="presOf" srcId="{DAD8C61A-00C3-481F-AD0E-2789BA4B3EED}" destId="{4491C998-1703-4A78-A61A-1C3D7CD06D33}" srcOrd="0" destOrd="0" presId="urn:microsoft.com/office/officeart/2024/3/layout/verticalVisualTextBlock1"/>
    <dgm:cxn modelId="{278570F1-6983-4A9C-BEEA-9FCB6B100FF9}" type="presOf" srcId="{894876E1-C652-4A94-A825-CEC84747FD4A}" destId="{5614C201-5D92-4E96-A247-3C64201CE7ED}" srcOrd="0" destOrd="0" presId="urn:microsoft.com/office/officeart/2024/3/layout/verticalVisualTextBlock1"/>
    <dgm:cxn modelId="{AFC557F3-1046-468C-8A27-7F0ECBA3E377}" srcId="{0DDC38EF-57E3-4BD1-A412-F6CE7AAE1734}" destId="{DAD8C61A-00C3-481F-AD0E-2789BA4B3EED}" srcOrd="0" destOrd="0" parTransId="{4C8F45DE-2B0C-4B9F-A076-02CBF39E5AB1}" sibTransId="{865A6EB5-9BF7-4998-A97E-9B40FDD3D241}"/>
    <dgm:cxn modelId="{543EAF33-20E9-421F-B535-86DDA679D633}" type="presParOf" srcId="{BB935729-1F01-41AE-A04A-A42442E9FFCB}" destId="{4EE215BC-D062-4712-86ED-500C09B18C50}" srcOrd="0" destOrd="0" presId="urn:microsoft.com/office/officeart/2024/3/layout/verticalVisualTextBlock1"/>
    <dgm:cxn modelId="{C292773B-9482-471B-BB86-6F557234C1FF}" type="presParOf" srcId="{4EE215BC-D062-4712-86ED-500C09B18C50}" destId="{16CB72B7-67E6-483E-87DA-FA763BECDF35}" srcOrd="0" destOrd="0" presId="urn:microsoft.com/office/officeart/2024/3/layout/verticalVisualTextBlock1"/>
    <dgm:cxn modelId="{E3AAE381-082C-4B05-B200-E13BBA3767FF}" type="presParOf" srcId="{4EE215BC-D062-4712-86ED-500C09B18C50}" destId="{C31F3BF8-F19E-4735-A6F2-F48F401027AE}" srcOrd="1" destOrd="0" presId="urn:microsoft.com/office/officeart/2024/3/layout/verticalVisualTextBlock1"/>
    <dgm:cxn modelId="{462D662D-AF3E-4204-99AE-F41BCE42A28E}" type="presParOf" srcId="{4EE215BC-D062-4712-86ED-500C09B18C50}" destId="{091045C7-504A-4760-BC11-835C339FB94D}" srcOrd="2" destOrd="0" presId="urn:microsoft.com/office/officeart/2024/3/layout/verticalVisualTextBlock1"/>
    <dgm:cxn modelId="{8A9E54C5-5C6F-4792-8F0A-5C1A48C9A853}" type="presParOf" srcId="{BB935729-1F01-41AE-A04A-A42442E9FFCB}" destId="{C85078BD-7A46-4248-8F87-5CCC8585C370}" srcOrd="1" destOrd="0" presId="urn:microsoft.com/office/officeart/2024/3/layout/verticalVisualTextBlock1"/>
    <dgm:cxn modelId="{DBC06B59-C4D0-4217-B32D-84E6849D9701}" type="presParOf" srcId="{BB935729-1F01-41AE-A04A-A42442E9FFCB}" destId="{DEBF0D3E-1C24-4B69-92E1-3C630FB06672}" srcOrd="2" destOrd="0" presId="urn:microsoft.com/office/officeart/2024/3/layout/verticalVisualTextBlock1"/>
    <dgm:cxn modelId="{AF28FF14-01AA-4185-AAF6-F64DD2BE9DD3}" type="presParOf" srcId="{DEBF0D3E-1C24-4B69-92E1-3C630FB06672}" destId="{C5924F8D-12B0-4218-BEB6-6A061CB48C25}" srcOrd="0" destOrd="0" presId="urn:microsoft.com/office/officeart/2024/3/layout/verticalVisualTextBlock1"/>
    <dgm:cxn modelId="{A8DEC166-A4E4-40F7-BEE3-2F89330720DE}" type="presParOf" srcId="{DEBF0D3E-1C24-4B69-92E1-3C630FB06672}" destId="{DF13B8DB-C26C-4515-BD89-335ED7CA6EA8}" srcOrd="1" destOrd="0" presId="urn:microsoft.com/office/officeart/2024/3/layout/verticalVisualTextBlock1"/>
    <dgm:cxn modelId="{7E089BE4-C755-4FB7-8F45-B4A1CC81AC50}" type="presParOf" srcId="{DEBF0D3E-1C24-4B69-92E1-3C630FB06672}" destId="{4491C998-1703-4A78-A61A-1C3D7CD06D33}" srcOrd="2" destOrd="0" presId="urn:microsoft.com/office/officeart/2024/3/layout/verticalVisualTextBlock1"/>
    <dgm:cxn modelId="{0F04FE53-4014-469D-99A1-710E7D246BFB}" type="presParOf" srcId="{BB935729-1F01-41AE-A04A-A42442E9FFCB}" destId="{5614C201-5D92-4E96-A247-3C64201CE7ED}" srcOrd="3" destOrd="0" presId="urn:microsoft.com/office/officeart/2024/3/layout/verticalVisualTextBlock1"/>
    <dgm:cxn modelId="{63035C24-E639-45B2-80D2-29E36FE70477}" type="presParOf" srcId="{BB935729-1F01-41AE-A04A-A42442E9FFCB}" destId="{51501B92-E561-4759-86AF-7924B3808095}" srcOrd="4" destOrd="0" presId="urn:microsoft.com/office/officeart/2024/3/layout/verticalVisualTextBlock1"/>
    <dgm:cxn modelId="{7CA331CB-8480-47DF-A19C-ADE3C3F35F71}" type="presParOf" srcId="{51501B92-E561-4759-86AF-7924B3808095}" destId="{B09FD358-DF34-458E-B216-64FDA0D9BEC6}" srcOrd="0" destOrd="0" presId="urn:microsoft.com/office/officeart/2024/3/layout/verticalVisualTextBlock1"/>
    <dgm:cxn modelId="{EB26EA38-A0F5-45C2-BB82-16C2DDD352A9}" type="presParOf" srcId="{51501B92-E561-4759-86AF-7924B3808095}" destId="{A37FF12F-333D-42E3-B24F-FAE840ACF983}" srcOrd="1" destOrd="0" presId="urn:microsoft.com/office/officeart/2024/3/layout/verticalVisualTextBlock1"/>
    <dgm:cxn modelId="{BA602071-CC2C-420B-829B-B212C5A5FC99}" type="presParOf" srcId="{51501B92-E561-4759-86AF-7924B3808095}" destId="{31353853-9116-4200-87AC-2662FB57AC8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B72B7-67E6-483E-87DA-FA763BECDF35}">
      <dsp:nvSpPr>
        <dsp:cNvPr id="0" name=""/>
        <dsp:cNvSpPr/>
      </dsp:nvSpPr>
      <dsp:spPr>
        <a:xfrm>
          <a:off x="0" y="0"/>
          <a:ext cx="1252848" cy="12528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9324" r="23922" b="-7"/>
          <a:stretch/>
        </a:blipFill>
        <a:ln>
          <a:noFill/>
        </a:ln>
        <a:effectLst/>
      </dsp:spPr>
      <dsp:style>
        <a:lnRef idx="0">
          <a:scrgbClr r="0" g="0" b="0"/>
        </a:lnRef>
        <a:fillRef idx="3">
          <a:scrgbClr r="0" g="0" b="0"/>
        </a:fillRef>
        <a:effectRef idx="2">
          <a:scrgbClr r="0" g="0" b="0"/>
        </a:effectRef>
        <a:fontRef idx="minor">
          <a:schemeClr val="lt1"/>
        </a:fontRef>
      </dsp:style>
    </dsp:sp>
    <dsp:sp modelId="{C31F3BF8-F19E-4735-A6F2-F48F401027AE}">
      <dsp:nvSpPr>
        <dsp:cNvPr id="0" name=""/>
        <dsp:cNvSpPr/>
      </dsp:nvSpPr>
      <dsp:spPr>
        <a:xfrm>
          <a:off x="1432848" y="0"/>
          <a:ext cx="8448044" cy="32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da-DK" sz="1800" kern="1200"/>
            <a:t>Integreret kalender</a:t>
          </a:r>
        </a:p>
      </dsp:txBody>
      <dsp:txXfrm>
        <a:off x="1432848" y="0"/>
        <a:ext cx="8448044" cy="328655"/>
      </dsp:txXfrm>
    </dsp:sp>
    <dsp:sp modelId="{091045C7-504A-4760-BC11-835C339FB94D}">
      <dsp:nvSpPr>
        <dsp:cNvPr id="0" name=""/>
        <dsp:cNvSpPr/>
      </dsp:nvSpPr>
      <dsp:spPr>
        <a:xfrm>
          <a:off x="1432848" y="328655"/>
          <a:ext cx="8448044" cy="92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da-DK" sz="1400" kern="1200"/>
            <a:t>Outlook's integrerede kalender gør det muligt at planlægge møder og holde styr på vigtige datoer på en effektiv måde.</a:t>
          </a:r>
        </a:p>
      </dsp:txBody>
      <dsp:txXfrm>
        <a:off x="1432848" y="328655"/>
        <a:ext cx="8448044" cy="924192"/>
      </dsp:txXfrm>
    </dsp:sp>
    <dsp:sp modelId="{C5924F8D-12B0-4218-BEB6-6A061CB48C25}">
      <dsp:nvSpPr>
        <dsp:cNvPr id="0" name=""/>
        <dsp:cNvSpPr/>
      </dsp:nvSpPr>
      <dsp:spPr>
        <a:xfrm>
          <a:off x="0" y="1353076"/>
          <a:ext cx="1252848" cy="12528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24997" b="-4"/>
          <a:stretch/>
        </a:blipFill>
        <a:ln>
          <a:noFill/>
        </a:ln>
        <a:effectLst/>
      </dsp:spPr>
      <dsp:style>
        <a:lnRef idx="0">
          <a:scrgbClr r="0" g="0" b="0"/>
        </a:lnRef>
        <a:fillRef idx="3">
          <a:scrgbClr r="0" g="0" b="0"/>
        </a:fillRef>
        <a:effectRef idx="2">
          <a:scrgbClr r="0" g="0" b="0"/>
        </a:effectRef>
        <a:fontRef idx="minor">
          <a:schemeClr val="lt1"/>
        </a:fontRef>
      </dsp:style>
    </dsp:sp>
    <dsp:sp modelId="{DF13B8DB-C26C-4515-BD89-335ED7CA6EA8}">
      <dsp:nvSpPr>
        <dsp:cNvPr id="0" name=""/>
        <dsp:cNvSpPr/>
      </dsp:nvSpPr>
      <dsp:spPr>
        <a:xfrm>
          <a:off x="1432848" y="1353076"/>
          <a:ext cx="8448044" cy="32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da-DK" sz="1800" kern="1200"/>
            <a:t>Opgavehåndtering</a:t>
          </a:r>
        </a:p>
      </dsp:txBody>
      <dsp:txXfrm>
        <a:off x="1432848" y="1353076"/>
        <a:ext cx="8448044" cy="328655"/>
      </dsp:txXfrm>
    </dsp:sp>
    <dsp:sp modelId="{4491C998-1703-4A78-A61A-1C3D7CD06D33}">
      <dsp:nvSpPr>
        <dsp:cNvPr id="0" name=""/>
        <dsp:cNvSpPr/>
      </dsp:nvSpPr>
      <dsp:spPr>
        <a:xfrm>
          <a:off x="1432848" y="1681731"/>
          <a:ext cx="8448044" cy="92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da-DK" sz="1400" kern="1200"/>
            <a:t>Opgavehåndteringsværktøjet hjælper brugerne med at holde styr på deres opgaver og deadlines, hvilket øger produktiviteten.</a:t>
          </a:r>
        </a:p>
      </dsp:txBody>
      <dsp:txXfrm>
        <a:off x="1432848" y="1681731"/>
        <a:ext cx="8448044" cy="924192"/>
      </dsp:txXfrm>
    </dsp:sp>
    <dsp:sp modelId="{B09FD358-DF34-458E-B216-64FDA0D9BEC6}">
      <dsp:nvSpPr>
        <dsp:cNvPr id="0" name=""/>
        <dsp:cNvSpPr/>
      </dsp:nvSpPr>
      <dsp:spPr>
        <a:xfrm>
          <a:off x="0" y="2706152"/>
          <a:ext cx="1252848" cy="125284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418" r="16828" b="-7"/>
          <a:stretch/>
        </a:blipFill>
        <a:ln>
          <a:noFill/>
        </a:ln>
        <a:effectLst/>
      </dsp:spPr>
      <dsp:style>
        <a:lnRef idx="0">
          <a:scrgbClr r="0" g="0" b="0"/>
        </a:lnRef>
        <a:fillRef idx="3">
          <a:scrgbClr r="0" g="0" b="0"/>
        </a:fillRef>
        <a:effectRef idx="2">
          <a:scrgbClr r="0" g="0" b="0"/>
        </a:effectRef>
        <a:fontRef idx="minor">
          <a:schemeClr val="lt1"/>
        </a:fontRef>
      </dsp:style>
    </dsp:sp>
    <dsp:sp modelId="{A37FF12F-333D-42E3-B24F-FAE840ACF983}">
      <dsp:nvSpPr>
        <dsp:cNvPr id="0" name=""/>
        <dsp:cNvSpPr/>
      </dsp:nvSpPr>
      <dsp:spPr>
        <a:xfrm>
          <a:off x="1432848" y="2706152"/>
          <a:ext cx="8448044" cy="32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da-DK" sz="1800" kern="1200"/>
            <a:t>Organisering af e-mails</a:t>
          </a:r>
        </a:p>
      </dsp:txBody>
      <dsp:txXfrm>
        <a:off x="1432848" y="2706152"/>
        <a:ext cx="8448044" cy="328655"/>
      </dsp:txXfrm>
    </dsp:sp>
    <dsp:sp modelId="{31353853-9116-4200-87AC-2662FB57AC83}">
      <dsp:nvSpPr>
        <dsp:cNvPr id="0" name=""/>
        <dsp:cNvSpPr/>
      </dsp:nvSpPr>
      <dsp:spPr>
        <a:xfrm>
          <a:off x="1432848" y="3034807"/>
          <a:ext cx="8448044" cy="92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da-DK" sz="1400" kern="1200"/>
            <a:t>Muligheden for at organisere e-mails i mapper gør det lettere at finde og administrere korrespondance.</a:t>
          </a:r>
        </a:p>
      </dsp:txBody>
      <dsp:txXfrm>
        <a:off x="1432848" y="3034807"/>
        <a:ext cx="8448044" cy="92419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61009-246A-4794-8166-661EBB0A3B6A}" type="datetimeFigureOut">
              <a:rPr lang="da-DK" smtClean="0"/>
              <a:t>14-02-2025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6017F-485D-4FA6-9E2C-6643CEFB7EE3}" type="slidenum">
              <a:rPr lang="da-DK" smtClean="0"/>
              <a:t>‹nr.›</a:t>
            </a:fld>
            <a:endParaRPr lang="da-DK"/>
          </a:p>
        </p:txBody>
      </p:sp>
    </p:spTree>
    <p:extLst>
      <p:ext uri="{BB962C8B-B14F-4D97-AF65-F5344CB8AC3E}">
        <p14:creationId xmlns:p14="http://schemas.microsoft.com/office/powerpoint/2010/main" val="29815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Indhold genereret af kunstig intelligens kan være forkert.
---
E-mail er en af de mest anvendte kommunikationsformer i dagens digitale verden. I denne præsentation vil vi dykke ned i e-mailens mange facetter, fra dens historie til sikkerhedsaspekter og tips til effektiv håndtering af indbakken.
</a:t>
            </a:r>
          </a:p>
        </p:txBody>
      </p:sp>
      <p:sp>
        <p:nvSpPr>
          <p:cNvPr id="4" name="Pladsholder til slidenummer 3"/>
          <p:cNvSpPr>
            <a:spLocks noGrp="1"/>
          </p:cNvSpPr>
          <p:nvPr>
            <p:ph type="sldNum" sz="quarter" idx="5"/>
          </p:nvPr>
        </p:nvSpPr>
        <p:spPr/>
        <p:txBody>
          <a:bodyPr/>
          <a:lstStyle/>
          <a:p>
            <a:fld id="{92518599-1D41-40E4-BF31-07BB1705CFF4}" type="slidenum">
              <a:rPr lang="da-DK" smtClean="0"/>
              <a:t>1</a:t>
            </a:fld>
            <a:endParaRPr lang="da-DK"/>
          </a:p>
        </p:txBody>
      </p:sp>
    </p:spTree>
    <p:extLst>
      <p:ext uri="{BB962C8B-B14F-4D97-AF65-F5344CB8AC3E}">
        <p14:creationId xmlns:p14="http://schemas.microsoft.com/office/powerpoint/2010/main" val="256023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Der er flere tekniske aspekter, der påvirker e-mailkommunikation, såsom SMTP (Simple Mail Transfer Protocol) og IMAP (Internet Message Access Protocol), som muliggør afsendelse og modtagelse af e-mails.</a:t>
            </a:r>
          </a:p>
        </p:txBody>
      </p:sp>
      <p:sp>
        <p:nvSpPr>
          <p:cNvPr id="4" name="Pladsholder til slidenummer 3"/>
          <p:cNvSpPr>
            <a:spLocks noGrp="1"/>
          </p:cNvSpPr>
          <p:nvPr>
            <p:ph type="sldNum" sz="quarter" idx="5"/>
          </p:nvPr>
        </p:nvSpPr>
        <p:spPr/>
        <p:txBody>
          <a:bodyPr/>
          <a:lstStyle/>
          <a:p>
            <a:fld id="{92518599-1D41-40E4-BF31-07BB1705CFF4}" type="slidenum">
              <a:rPr lang="da-DK" smtClean="0"/>
              <a:t>10</a:t>
            </a:fld>
            <a:endParaRPr lang="da-DK"/>
          </a:p>
        </p:txBody>
      </p:sp>
    </p:spTree>
    <p:extLst>
      <p:ext uri="{BB962C8B-B14F-4D97-AF65-F5344CB8AC3E}">
        <p14:creationId xmlns:p14="http://schemas.microsoft.com/office/powerpoint/2010/main" val="151519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Phishing er en metode, hvor svindlere forsøger at få adgang til følsomme oplysninger ved at udgive sig for at være en troværdig kilde. At være opmærksom på mistænkelige e-mails og aldrig klikke på ukendte links er en god måde at beskytte sig selv.</a:t>
            </a:r>
          </a:p>
        </p:txBody>
      </p:sp>
      <p:sp>
        <p:nvSpPr>
          <p:cNvPr id="4" name="Pladsholder til slidenummer 3"/>
          <p:cNvSpPr>
            <a:spLocks noGrp="1"/>
          </p:cNvSpPr>
          <p:nvPr>
            <p:ph type="sldNum" sz="quarter" idx="5"/>
          </p:nvPr>
        </p:nvSpPr>
        <p:spPr/>
        <p:txBody>
          <a:bodyPr/>
          <a:lstStyle/>
          <a:p>
            <a:fld id="{92518599-1D41-40E4-BF31-07BB1705CFF4}" type="slidenum">
              <a:rPr lang="da-DK" smtClean="0"/>
              <a:t>11</a:t>
            </a:fld>
            <a:endParaRPr lang="da-DK"/>
          </a:p>
        </p:txBody>
      </p:sp>
    </p:spTree>
    <p:extLst>
      <p:ext uri="{BB962C8B-B14F-4D97-AF65-F5344CB8AC3E}">
        <p14:creationId xmlns:p14="http://schemas.microsoft.com/office/powerpoint/2010/main" val="108868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Indsatte links og vedhæftede filer kan være farlige og indeholde malware. Det er vigtigt kun at åbne vedhæftede filer fra pålidelige kilder og være skeptisk over for links, der fører til ukendte websteder.</a:t>
            </a:r>
          </a:p>
        </p:txBody>
      </p:sp>
      <p:sp>
        <p:nvSpPr>
          <p:cNvPr id="4" name="Pladsholder til slidenummer 3"/>
          <p:cNvSpPr>
            <a:spLocks noGrp="1"/>
          </p:cNvSpPr>
          <p:nvPr>
            <p:ph type="sldNum" sz="quarter" idx="5"/>
          </p:nvPr>
        </p:nvSpPr>
        <p:spPr/>
        <p:txBody>
          <a:bodyPr/>
          <a:lstStyle/>
          <a:p>
            <a:fld id="{92518599-1D41-40E4-BF31-07BB1705CFF4}" type="slidenum">
              <a:rPr lang="da-DK" smtClean="0"/>
              <a:t>12</a:t>
            </a:fld>
            <a:endParaRPr lang="da-DK"/>
          </a:p>
        </p:txBody>
      </p:sp>
    </p:spTree>
    <p:extLst>
      <p:ext uri="{BB962C8B-B14F-4D97-AF65-F5344CB8AC3E}">
        <p14:creationId xmlns:p14="http://schemas.microsoft.com/office/powerpoint/2010/main" val="274722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E-mails fra ukendte afsendere bør behandles med forsigtighed. Det er bedst at slette eller markere dem som spam, hvis de virker mistænkelige, for at undgå potentielle sikkerhedsproblemer.</a:t>
            </a:r>
          </a:p>
        </p:txBody>
      </p:sp>
      <p:sp>
        <p:nvSpPr>
          <p:cNvPr id="4" name="Pladsholder til slidenummer 3"/>
          <p:cNvSpPr>
            <a:spLocks noGrp="1"/>
          </p:cNvSpPr>
          <p:nvPr>
            <p:ph type="sldNum" sz="quarter" idx="5"/>
          </p:nvPr>
        </p:nvSpPr>
        <p:spPr/>
        <p:txBody>
          <a:bodyPr/>
          <a:lstStyle/>
          <a:p>
            <a:fld id="{92518599-1D41-40E4-BF31-07BB1705CFF4}" type="slidenum">
              <a:rPr lang="da-DK" smtClean="0"/>
              <a:t>13</a:t>
            </a:fld>
            <a:endParaRPr lang="da-DK"/>
          </a:p>
        </p:txBody>
      </p:sp>
    </p:spTree>
    <p:extLst>
      <p:ext uri="{BB962C8B-B14F-4D97-AF65-F5344CB8AC3E}">
        <p14:creationId xmlns:p14="http://schemas.microsoft.com/office/powerpoint/2010/main" val="114088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Hotmail, nu en del af Outlook.com, tilbyder brugerne en enkel grænseflade, god integration med Microsofts tjenester og masser af lagerplads. Det er ideelt for dem, der allerede er i Microsoft-økosystemet.</a:t>
            </a:r>
          </a:p>
        </p:txBody>
      </p:sp>
      <p:sp>
        <p:nvSpPr>
          <p:cNvPr id="4" name="Pladsholder til slidenummer 3"/>
          <p:cNvSpPr>
            <a:spLocks noGrp="1"/>
          </p:cNvSpPr>
          <p:nvPr>
            <p:ph type="sldNum" sz="quarter" idx="5"/>
          </p:nvPr>
        </p:nvSpPr>
        <p:spPr/>
        <p:txBody>
          <a:bodyPr/>
          <a:lstStyle/>
          <a:p>
            <a:fld id="{92518599-1D41-40E4-BF31-07BB1705CFF4}" type="slidenum">
              <a:rPr lang="da-DK" smtClean="0"/>
              <a:t>14</a:t>
            </a:fld>
            <a:endParaRPr lang="da-DK"/>
          </a:p>
        </p:txBody>
      </p:sp>
    </p:spTree>
    <p:extLst>
      <p:ext uri="{BB962C8B-B14F-4D97-AF65-F5344CB8AC3E}">
        <p14:creationId xmlns:p14="http://schemas.microsoft.com/office/powerpoint/2010/main" val="161288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Gmail er kendt for sin brugervenlighed og avancerede funktioner, såsom kraftige filtre, integration med Google-drev og fremragende spam-beskyttelse. Det er populært blandt både private og erhvervslivet.</a:t>
            </a:r>
          </a:p>
        </p:txBody>
      </p:sp>
      <p:sp>
        <p:nvSpPr>
          <p:cNvPr id="4" name="Pladsholder til slidenummer 3"/>
          <p:cNvSpPr>
            <a:spLocks noGrp="1"/>
          </p:cNvSpPr>
          <p:nvPr>
            <p:ph type="sldNum" sz="quarter" idx="5"/>
          </p:nvPr>
        </p:nvSpPr>
        <p:spPr/>
        <p:txBody>
          <a:bodyPr/>
          <a:lstStyle/>
          <a:p>
            <a:fld id="{92518599-1D41-40E4-BF31-07BB1705CFF4}" type="slidenum">
              <a:rPr lang="da-DK" smtClean="0"/>
              <a:t>15</a:t>
            </a:fld>
            <a:endParaRPr lang="da-DK"/>
          </a:p>
        </p:txBody>
      </p:sp>
    </p:spTree>
    <p:extLst>
      <p:ext uri="{BB962C8B-B14F-4D97-AF65-F5344CB8AC3E}">
        <p14:creationId xmlns:p14="http://schemas.microsoft.com/office/powerpoint/2010/main" val="213256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ProtonMail fokuserer på privatliv og sikkerhed med end-to-end kryptering. Det er et godt valg for dem, der prioriterer datasikkerhed og ønsker en sikker kommunikationsplatform.</a:t>
            </a:r>
          </a:p>
        </p:txBody>
      </p:sp>
      <p:sp>
        <p:nvSpPr>
          <p:cNvPr id="4" name="Pladsholder til slidenummer 3"/>
          <p:cNvSpPr>
            <a:spLocks noGrp="1"/>
          </p:cNvSpPr>
          <p:nvPr>
            <p:ph type="sldNum" sz="quarter" idx="5"/>
          </p:nvPr>
        </p:nvSpPr>
        <p:spPr/>
        <p:txBody>
          <a:bodyPr/>
          <a:lstStyle/>
          <a:p>
            <a:fld id="{92518599-1D41-40E4-BF31-07BB1705CFF4}" type="slidenum">
              <a:rPr lang="da-DK" smtClean="0"/>
              <a:t>16</a:t>
            </a:fld>
            <a:endParaRPr lang="da-DK"/>
          </a:p>
        </p:txBody>
      </p:sp>
    </p:spTree>
    <p:extLst>
      <p:ext uri="{BB962C8B-B14F-4D97-AF65-F5344CB8AC3E}">
        <p14:creationId xmlns:p14="http://schemas.microsoft.com/office/powerpoint/2010/main" val="112492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Outlook tilbyder funktioner såsom en integreret kalender, opgavehåndtering og mulighed for at organisere e-mails i mapper. Det er ideelt til professionelle brugere, der har brug for mere end bare e-mail.</a:t>
            </a:r>
          </a:p>
        </p:txBody>
      </p:sp>
      <p:sp>
        <p:nvSpPr>
          <p:cNvPr id="4" name="Pladsholder til slidenummer 3"/>
          <p:cNvSpPr>
            <a:spLocks noGrp="1"/>
          </p:cNvSpPr>
          <p:nvPr>
            <p:ph type="sldNum" sz="quarter" idx="5"/>
          </p:nvPr>
        </p:nvSpPr>
        <p:spPr/>
        <p:txBody>
          <a:bodyPr/>
          <a:lstStyle/>
          <a:p>
            <a:fld id="{92518599-1D41-40E4-BF31-07BB1705CFF4}" type="slidenum">
              <a:rPr lang="da-DK" smtClean="0"/>
              <a:t>17</a:t>
            </a:fld>
            <a:endParaRPr lang="da-DK"/>
          </a:p>
        </p:txBody>
      </p:sp>
    </p:spTree>
    <p:extLst>
      <p:ext uri="{BB962C8B-B14F-4D97-AF65-F5344CB8AC3E}">
        <p14:creationId xmlns:p14="http://schemas.microsoft.com/office/powerpoint/2010/main" val="2861339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Gmail tilbyder avancerede søgefunktioner, smart sortering af indbakken og integration med Google-apps. Det gør det til en favorit blandt dem, der søger fleksibilitet og brugervenlighed.</a:t>
            </a:r>
          </a:p>
        </p:txBody>
      </p:sp>
      <p:sp>
        <p:nvSpPr>
          <p:cNvPr id="4" name="Pladsholder til slidenummer 3"/>
          <p:cNvSpPr>
            <a:spLocks noGrp="1"/>
          </p:cNvSpPr>
          <p:nvPr>
            <p:ph type="sldNum" sz="quarter" idx="5"/>
          </p:nvPr>
        </p:nvSpPr>
        <p:spPr/>
        <p:txBody>
          <a:bodyPr/>
          <a:lstStyle/>
          <a:p>
            <a:fld id="{92518599-1D41-40E4-BF31-07BB1705CFF4}" type="slidenum">
              <a:rPr lang="da-DK" smtClean="0"/>
              <a:t>18</a:t>
            </a:fld>
            <a:endParaRPr lang="da-DK"/>
          </a:p>
        </p:txBody>
      </p:sp>
    </p:spTree>
    <p:extLst>
      <p:ext uri="{BB962C8B-B14F-4D97-AF65-F5344CB8AC3E}">
        <p14:creationId xmlns:p14="http://schemas.microsoft.com/office/powerpoint/2010/main" val="118461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Selvom både Outlook og Gmail er effektive e-mailplatforme, har de forskellige tilgange til organisation og brugerflade. At kende disse forskelle kan hjælpe brugere med at træffe informerede valg.</a:t>
            </a:r>
          </a:p>
        </p:txBody>
      </p:sp>
      <p:sp>
        <p:nvSpPr>
          <p:cNvPr id="4" name="Pladsholder til slidenummer 3"/>
          <p:cNvSpPr>
            <a:spLocks noGrp="1"/>
          </p:cNvSpPr>
          <p:nvPr>
            <p:ph type="sldNum" sz="quarter" idx="5"/>
          </p:nvPr>
        </p:nvSpPr>
        <p:spPr/>
        <p:txBody>
          <a:bodyPr/>
          <a:lstStyle/>
          <a:p>
            <a:fld id="{92518599-1D41-40E4-BF31-07BB1705CFF4}" type="slidenum">
              <a:rPr lang="da-DK" smtClean="0"/>
              <a:t>19</a:t>
            </a:fld>
            <a:endParaRPr lang="da-DK"/>
          </a:p>
        </p:txBody>
      </p:sp>
    </p:spTree>
    <p:extLst>
      <p:ext uri="{BB962C8B-B14F-4D97-AF65-F5344CB8AC3E}">
        <p14:creationId xmlns:p14="http://schemas.microsoft.com/office/powerpoint/2010/main" val="213253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 vil starte med at se på, hvordan e-mail har revolutioneret kommunikation med eksempler på personlig og forretningsmæssig brug. Derefter vil vi udforske e-mailens historie, hvad en e-mail består af, og hvilke sikkerhedsrisici der er forbundet med brugen af e-mail. Vi vil også diskutere populære e-mailudbydere og nøglefunktioner i Outlook og Gmail, samt give tips til effektiv indbakkehåndtering, før vi afslutter med fremtidige muligheder.</a:t>
            </a:r>
          </a:p>
        </p:txBody>
      </p:sp>
      <p:sp>
        <p:nvSpPr>
          <p:cNvPr id="4" name="Pladsholder til slidenummer 3"/>
          <p:cNvSpPr>
            <a:spLocks noGrp="1"/>
          </p:cNvSpPr>
          <p:nvPr>
            <p:ph type="sldNum" sz="quarter" idx="5"/>
          </p:nvPr>
        </p:nvSpPr>
        <p:spPr/>
        <p:txBody>
          <a:bodyPr/>
          <a:lstStyle/>
          <a:p>
            <a:fld id="{92518599-1D41-40E4-BF31-07BB1705CFF4}" type="slidenum">
              <a:rPr lang="da-DK" smtClean="0"/>
              <a:t>2</a:t>
            </a:fld>
            <a:endParaRPr lang="da-DK"/>
          </a:p>
        </p:txBody>
      </p:sp>
    </p:spTree>
    <p:extLst>
      <p:ext uri="{BB962C8B-B14F-4D97-AF65-F5344CB8AC3E}">
        <p14:creationId xmlns:p14="http://schemas.microsoft.com/office/powerpoint/2010/main" val="2581957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En effektiv måde at holde styr på dine e-mails på er at organisere dem i mapper. Opdel dem efter projekter, afsendere eller emner for at finde dem lettere senere.</a:t>
            </a:r>
          </a:p>
        </p:txBody>
      </p:sp>
      <p:sp>
        <p:nvSpPr>
          <p:cNvPr id="4" name="Pladsholder til slidenummer 3"/>
          <p:cNvSpPr>
            <a:spLocks noGrp="1"/>
          </p:cNvSpPr>
          <p:nvPr>
            <p:ph type="sldNum" sz="quarter" idx="5"/>
          </p:nvPr>
        </p:nvSpPr>
        <p:spPr/>
        <p:txBody>
          <a:bodyPr/>
          <a:lstStyle/>
          <a:p>
            <a:fld id="{92518599-1D41-40E4-BF31-07BB1705CFF4}" type="slidenum">
              <a:rPr lang="da-DK" smtClean="0"/>
              <a:t>20</a:t>
            </a:fld>
            <a:endParaRPr lang="da-DK"/>
          </a:p>
        </p:txBody>
      </p:sp>
    </p:spTree>
    <p:extLst>
      <p:ext uri="{BB962C8B-B14F-4D97-AF65-F5344CB8AC3E}">
        <p14:creationId xmlns:p14="http://schemas.microsoft.com/office/powerpoint/2010/main" val="3211329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Mapper og etiketter kan hjælpe dig med at kategorisere og sortere dine e-mails. Dette giver et klarere overblik over din indbakke og gør det lettere at finde specifikke beskeder.</a:t>
            </a:r>
          </a:p>
        </p:txBody>
      </p:sp>
      <p:sp>
        <p:nvSpPr>
          <p:cNvPr id="4" name="Pladsholder til slidenummer 3"/>
          <p:cNvSpPr>
            <a:spLocks noGrp="1"/>
          </p:cNvSpPr>
          <p:nvPr>
            <p:ph type="sldNum" sz="quarter" idx="5"/>
          </p:nvPr>
        </p:nvSpPr>
        <p:spPr/>
        <p:txBody>
          <a:bodyPr/>
          <a:lstStyle/>
          <a:p>
            <a:fld id="{92518599-1D41-40E4-BF31-07BB1705CFF4}" type="slidenum">
              <a:rPr lang="da-DK" smtClean="0"/>
              <a:t>21</a:t>
            </a:fld>
            <a:endParaRPr lang="da-DK"/>
          </a:p>
        </p:txBody>
      </p:sp>
    </p:spTree>
    <p:extLst>
      <p:ext uri="{BB962C8B-B14F-4D97-AF65-F5344CB8AC3E}">
        <p14:creationId xmlns:p14="http://schemas.microsoft.com/office/powerpoint/2010/main" val="3985825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 kan forvente at se flere AI-drevne funktioner, der hjælper med at skrive e-mails og organisere indbakker. Dette vil gøre e-mailkommunikation mere effektiv og mindre tidskrævende.</a:t>
            </a:r>
          </a:p>
        </p:txBody>
      </p:sp>
      <p:sp>
        <p:nvSpPr>
          <p:cNvPr id="4" name="Pladsholder til slidenummer 3"/>
          <p:cNvSpPr>
            <a:spLocks noGrp="1"/>
          </p:cNvSpPr>
          <p:nvPr>
            <p:ph type="sldNum" sz="quarter" idx="5"/>
          </p:nvPr>
        </p:nvSpPr>
        <p:spPr/>
        <p:txBody>
          <a:bodyPr/>
          <a:lstStyle/>
          <a:p>
            <a:fld id="{92518599-1D41-40E4-BF31-07BB1705CFF4}" type="slidenum">
              <a:rPr lang="da-DK" smtClean="0"/>
              <a:t>22</a:t>
            </a:fld>
            <a:endParaRPr lang="da-DK"/>
          </a:p>
        </p:txBody>
      </p:sp>
    </p:spTree>
    <p:extLst>
      <p:ext uri="{BB962C8B-B14F-4D97-AF65-F5344CB8AC3E}">
        <p14:creationId xmlns:p14="http://schemas.microsoft.com/office/powerpoint/2010/main" val="412514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erhvervslivet er e-mail uundgåelig for kommunikation mellem kolleger, kunder og samarbejdspartnere. Den professionelle tone og evnen til at sende detaljerede oplysninger gør den ideel til forretningskommunikation.</a:t>
            </a:r>
          </a:p>
        </p:txBody>
      </p:sp>
      <p:sp>
        <p:nvSpPr>
          <p:cNvPr id="4" name="Pladsholder til slidenummer 3"/>
          <p:cNvSpPr>
            <a:spLocks noGrp="1"/>
          </p:cNvSpPr>
          <p:nvPr>
            <p:ph type="sldNum" sz="quarter" idx="5"/>
          </p:nvPr>
        </p:nvSpPr>
        <p:spPr/>
        <p:txBody>
          <a:bodyPr/>
          <a:lstStyle/>
          <a:p>
            <a:fld id="{92518599-1D41-40E4-BF31-07BB1705CFF4}" type="slidenum">
              <a:rPr lang="da-DK" smtClean="0"/>
              <a:t>3</a:t>
            </a:fld>
            <a:endParaRPr lang="da-DK"/>
          </a:p>
        </p:txBody>
      </p:sp>
    </p:spTree>
    <p:extLst>
      <p:ext uri="{BB962C8B-B14F-4D97-AF65-F5344CB8AC3E}">
        <p14:creationId xmlns:p14="http://schemas.microsoft.com/office/powerpoint/2010/main" val="101924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E-mail er også blevet standarden for officiel kommunikation, såsom meddelelser fra myndigheder, officielle breve og ansøgninger. E-mail giver en dokumenteret kommunikationsform, som er væsentlig i mange sammenhænge.</a:t>
            </a:r>
          </a:p>
        </p:txBody>
      </p:sp>
      <p:sp>
        <p:nvSpPr>
          <p:cNvPr id="4" name="Pladsholder til slidenummer 3"/>
          <p:cNvSpPr>
            <a:spLocks noGrp="1"/>
          </p:cNvSpPr>
          <p:nvPr>
            <p:ph type="sldNum" sz="quarter" idx="5"/>
          </p:nvPr>
        </p:nvSpPr>
        <p:spPr/>
        <p:txBody>
          <a:bodyPr/>
          <a:lstStyle/>
          <a:p>
            <a:fld id="{92518599-1D41-40E4-BF31-07BB1705CFF4}" type="slidenum">
              <a:rPr lang="da-DK" smtClean="0"/>
              <a:t>4</a:t>
            </a:fld>
            <a:endParaRPr lang="da-DK"/>
          </a:p>
        </p:txBody>
      </p:sp>
    </p:spTree>
    <p:extLst>
      <p:ext uri="{BB962C8B-B14F-4D97-AF65-F5344CB8AC3E}">
        <p14:creationId xmlns:p14="http://schemas.microsoft.com/office/powerpoint/2010/main" val="102949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E-mailens oprindelse kan spores tilbage til 1960'erne, hvor de første systemer blev udviklet. Tidlige e-mail-systemer tillod brugere at sende beskeder til hinanden over computernetværk.</a:t>
            </a:r>
          </a:p>
        </p:txBody>
      </p:sp>
      <p:sp>
        <p:nvSpPr>
          <p:cNvPr id="4" name="Pladsholder til slidenummer 3"/>
          <p:cNvSpPr>
            <a:spLocks noGrp="1"/>
          </p:cNvSpPr>
          <p:nvPr>
            <p:ph type="sldNum" sz="quarter" idx="5"/>
          </p:nvPr>
        </p:nvSpPr>
        <p:spPr/>
        <p:txBody>
          <a:bodyPr/>
          <a:lstStyle/>
          <a:p>
            <a:fld id="{92518599-1D41-40E4-BF31-07BB1705CFF4}" type="slidenum">
              <a:rPr lang="da-DK" smtClean="0"/>
              <a:t>5</a:t>
            </a:fld>
            <a:endParaRPr lang="da-DK"/>
          </a:p>
        </p:txBody>
      </p:sp>
    </p:spTree>
    <p:extLst>
      <p:ext uri="{BB962C8B-B14F-4D97-AF65-F5344CB8AC3E}">
        <p14:creationId xmlns:p14="http://schemas.microsoft.com/office/powerpoint/2010/main" val="418664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1990'erne blev e-mail mere tilgængelig for almindelige brugere med fremkomsten af tjenester som Hotmail og AOL. Dette gjorde det muligt for millioner af mennesker at kommunikere via e-mail.</a:t>
            </a:r>
          </a:p>
        </p:txBody>
      </p:sp>
      <p:sp>
        <p:nvSpPr>
          <p:cNvPr id="4" name="Pladsholder til slidenummer 3"/>
          <p:cNvSpPr>
            <a:spLocks noGrp="1"/>
          </p:cNvSpPr>
          <p:nvPr>
            <p:ph type="sldNum" sz="quarter" idx="5"/>
          </p:nvPr>
        </p:nvSpPr>
        <p:spPr/>
        <p:txBody>
          <a:bodyPr/>
          <a:lstStyle/>
          <a:p>
            <a:fld id="{92518599-1D41-40E4-BF31-07BB1705CFF4}" type="slidenum">
              <a:rPr lang="da-DK" smtClean="0"/>
              <a:t>6</a:t>
            </a:fld>
            <a:endParaRPr lang="da-DK"/>
          </a:p>
        </p:txBody>
      </p:sp>
    </p:spTree>
    <p:extLst>
      <p:ext uri="{BB962C8B-B14F-4D97-AF65-F5344CB8AC3E}">
        <p14:creationId xmlns:p14="http://schemas.microsoft.com/office/powerpoint/2010/main" val="369263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dag er e-mail en uundgåelig del af vores hverdag. Det bruges til alt fra personlig kommunikation til forretningskorrespondance og er blevet et essentielt værktøj i vores digitale liv.</a:t>
            </a:r>
          </a:p>
        </p:txBody>
      </p:sp>
      <p:sp>
        <p:nvSpPr>
          <p:cNvPr id="4" name="Pladsholder til slidenummer 3"/>
          <p:cNvSpPr>
            <a:spLocks noGrp="1"/>
          </p:cNvSpPr>
          <p:nvPr>
            <p:ph type="sldNum" sz="quarter" idx="5"/>
          </p:nvPr>
        </p:nvSpPr>
        <p:spPr/>
        <p:txBody>
          <a:bodyPr/>
          <a:lstStyle/>
          <a:p>
            <a:fld id="{92518599-1D41-40E4-BF31-07BB1705CFF4}" type="slidenum">
              <a:rPr lang="da-DK" smtClean="0"/>
              <a:t>7</a:t>
            </a:fld>
            <a:endParaRPr lang="da-DK"/>
          </a:p>
        </p:txBody>
      </p:sp>
    </p:spTree>
    <p:extLst>
      <p:ext uri="{BB962C8B-B14F-4D97-AF65-F5344CB8AC3E}">
        <p14:creationId xmlns:p14="http://schemas.microsoft.com/office/powerpoint/2010/main" val="242225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Hver e-mail har en modtager og en afsender. Det er vigtigt at kontrollere e-mailadresserne for at sikre, at beskeden går til den rigtige person, hvilket er en grundlæggende del af e-mailkommunikationen.</a:t>
            </a:r>
          </a:p>
        </p:txBody>
      </p:sp>
      <p:sp>
        <p:nvSpPr>
          <p:cNvPr id="4" name="Pladsholder til slidenummer 3"/>
          <p:cNvSpPr>
            <a:spLocks noGrp="1"/>
          </p:cNvSpPr>
          <p:nvPr>
            <p:ph type="sldNum" sz="quarter" idx="5"/>
          </p:nvPr>
        </p:nvSpPr>
        <p:spPr/>
        <p:txBody>
          <a:bodyPr/>
          <a:lstStyle/>
          <a:p>
            <a:fld id="{92518599-1D41-40E4-BF31-07BB1705CFF4}" type="slidenum">
              <a:rPr lang="da-DK" smtClean="0"/>
              <a:t>8</a:t>
            </a:fld>
            <a:endParaRPr lang="da-DK"/>
          </a:p>
        </p:txBody>
      </p:sp>
    </p:spTree>
    <p:extLst>
      <p:ext uri="{BB962C8B-B14F-4D97-AF65-F5344CB8AC3E}">
        <p14:creationId xmlns:p14="http://schemas.microsoft.com/office/powerpoint/2010/main" val="11774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E-mailadresser er struktureret med et brugernavn efterfulgt af '@' og et domæne. Domæner som gmail.com og hotmail.com repræsenterer forskellige e-mailudbydere og kan påvirke e-mailens sikkerhed og funktionalitet.</a:t>
            </a:r>
          </a:p>
        </p:txBody>
      </p:sp>
      <p:sp>
        <p:nvSpPr>
          <p:cNvPr id="4" name="Pladsholder til slidenummer 3"/>
          <p:cNvSpPr>
            <a:spLocks noGrp="1"/>
          </p:cNvSpPr>
          <p:nvPr>
            <p:ph type="sldNum" sz="quarter" idx="5"/>
          </p:nvPr>
        </p:nvSpPr>
        <p:spPr/>
        <p:txBody>
          <a:bodyPr/>
          <a:lstStyle/>
          <a:p>
            <a:fld id="{92518599-1D41-40E4-BF31-07BB1705CFF4}" type="slidenum">
              <a:rPr lang="da-DK" smtClean="0"/>
              <a:t>9</a:t>
            </a:fld>
            <a:endParaRPr lang="da-DK"/>
          </a:p>
        </p:txBody>
      </p:sp>
    </p:spTree>
    <p:extLst>
      <p:ext uri="{BB962C8B-B14F-4D97-AF65-F5344CB8AC3E}">
        <p14:creationId xmlns:p14="http://schemas.microsoft.com/office/powerpoint/2010/main" val="154484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1FF3E-60D4-2705-C18C-7D804CAF6D7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023F13A-A28D-E840-D380-3ADDFA18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80BFF4F-47F8-917B-14AB-4C3DE1CC4262}"/>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5" name="Pladsholder til sidefod 4">
            <a:extLst>
              <a:ext uri="{FF2B5EF4-FFF2-40B4-BE49-F238E27FC236}">
                <a16:creationId xmlns:a16="http://schemas.microsoft.com/office/drawing/2014/main" id="{4449FA57-DF51-EA6C-D290-C7A1EE05711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3D076E-E643-E216-9B99-8B5FECD3F16B}"/>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329294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D23A5-B281-5C79-C8EF-52C7E0A38D2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87E3AC5-8F58-301B-3001-52D59262FA1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28C680-1623-95FA-58B4-F82D889421E8}"/>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5" name="Pladsholder til sidefod 4">
            <a:extLst>
              <a:ext uri="{FF2B5EF4-FFF2-40B4-BE49-F238E27FC236}">
                <a16:creationId xmlns:a16="http://schemas.microsoft.com/office/drawing/2014/main" id="{0C6EBAE8-C1FF-C266-A6FE-1BD26BA119F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F15BA1C-C464-FCE6-B865-6C1ED8DC1C10}"/>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70308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E94FF13-967D-652D-760F-AB901FEB594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0DDA3A9-E6E5-D59D-5EE0-F7F5CEF1AFB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EDCDFC0-8A3D-2CA3-A299-252C036E4062}"/>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5" name="Pladsholder til sidefod 4">
            <a:extLst>
              <a:ext uri="{FF2B5EF4-FFF2-40B4-BE49-F238E27FC236}">
                <a16:creationId xmlns:a16="http://schemas.microsoft.com/office/drawing/2014/main" id="{CED423AA-7344-3FAD-FC53-CD68B3E887F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97D0D36-B4E6-30F3-56A9-754330334EC3}"/>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134384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69B23-2063-B7D5-D236-307B00EAFF3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B9D5D42-470A-4C8E-E0E1-292BE17361B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F11642F-AC6A-3A46-3ADE-A2C5747B8996}"/>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5" name="Pladsholder til sidefod 4">
            <a:extLst>
              <a:ext uri="{FF2B5EF4-FFF2-40B4-BE49-F238E27FC236}">
                <a16:creationId xmlns:a16="http://schemas.microsoft.com/office/drawing/2014/main" id="{7CD33880-B1CF-4598-8D1C-FFCB23AAFC8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3B0F86-DE8D-2965-3AF6-DF4BC9D4517C}"/>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378189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F4B6B-D444-2AD7-1B31-998BA7DAD6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21ECEC5-1F06-705D-750D-C6D4283B99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BEE3ECA-F684-54B6-5263-354A50503392}"/>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5" name="Pladsholder til sidefod 4">
            <a:extLst>
              <a:ext uri="{FF2B5EF4-FFF2-40B4-BE49-F238E27FC236}">
                <a16:creationId xmlns:a16="http://schemas.microsoft.com/office/drawing/2014/main" id="{95BB1086-E0A3-617A-4DE6-10CA6096A1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519480F-EE84-5F5E-3EE6-7A55295B52A3}"/>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427240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3751D-8CC2-559D-5144-5E3F50CC9B1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EDA3EBB-A29B-6C2D-BFB9-7141860E411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BA3B5EC-274B-CB8F-F155-88B8350E4A0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3DB10F8-A886-FF7C-72C5-11E9E2C852FB}"/>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6" name="Pladsholder til sidefod 5">
            <a:extLst>
              <a:ext uri="{FF2B5EF4-FFF2-40B4-BE49-F238E27FC236}">
                <a16:creationId xmlns:a16="http://schemas.microsoft.com/office/drawing/2014/main" id="{C414BC37-2793-0D50-4A40-0D72895CB27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FC03E86-E0FE-3790-4B88-D47AFDD7BD61}"/>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49041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A6DC6-58A0-6CEB-C0E5-97759882CF9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5563BE2-D17E-E748-895E-CAA9723BD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37C7724-3A75-F69F-FC9E-4F433AEC314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36FC78E-4220-BB8B-9B6C-D89FE9D3F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424D357-030A-CEEE-3C7F-2180A29836A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7E6FDF7-58D5-83F9-A3C6-425F899D4FC8}"/>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8" name="Pladsholder til sidefod 7">
            <a:extLst>
              <a:ext uri="{FF2B5EF4-FFF2-40B4-BE49-F238E27FC236}">
                <a16:creationId xmlns:a16="http://schemas.microsoft.com/office/drawing/2014/main" id="{FEF467FA-9B59-02F3-0283-0E36B709224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760308C-DBAE-7260-7E9D-7A288C276668}"/>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30346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EE50A-E53C-DE4D-D85F-83FA9DB1923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BA9BD4B-D939-B737-57B1-2DA54DD10855}"/>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4" name="Pladsholder til sidefod 3">
            <a:extLst>
              <a:ext uri="{FF2B5EF4-FFF2-40B4-BE49-F238E27FC236}">
                <a16:creationId xmlns:a16="http://schemas.microsoft.com/office/drawing/2014/main" id="{E37915C9-CCED-43FB-0F25-C57EC0139A7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CD0FC6B-33F3-F735-D355-972DFFEBE87C}"/>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385850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8895EA3-558A-557F-301F-98A1E3AB9B03}"/>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3" name="Pladsholder til sidefod 2">
            <a:extLst>
              <a:ext uri="{FF2B5EF4-FFF2-40B4-BE49-F238E27FC236}">
                <a16:creationId xmlns:a16="http://schemas.microsoft.com/office/drawing/2014/main" id="{A0470565-F331-0C8F-D8D8-98B429F0872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02EBC52-87D2-BF0C-BAEE-E48BEF521713}"/>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68290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1C22A-41B3-D574-9548-09E4B40B2B7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A9EF86F-F240-9429-0427-1E348D36C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F06EC9E-DB69-235B-EC29-A4433BC2A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FEE2108-E1AE-8CCB-12EF-F13BA6B6E722}"/>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6" name="Pladsholder til sidefod 5">
            <a:extLst>
              <a:ext uri="{FF2B5EF4-FFF2-40B4-BE49-F238E27FC236}">
                <a16:creationId xmlns:a16="http://schemas.microsoft.com/office/drawing/2014/main" id="{9824B597-9CDB-68DC-1F5C-3FBD87F1CBB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A5CE4D6-FD83-0B68-0D00-9219273CD2FE}"/>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202676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A84E1-4E8C-55CD-E649-E69F35D2BEE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8AE94B1-6779-5902-D666-B19AD0B80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4EBA126-3B7E-E1CD-AE5C-7E5E15B24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33284C6-9A42-88B7-B676-11480E8E1E10}"/>
              </a:ext>
            </a:extLst>
          </p:cNvPr>
          <p:cNvSpPr>
            <a:spLocks noGrp="1"/>
          </p:cNvSpPr>
          <p:nvPr>
            <p:ph type="dt" sz="half" idx="10"/>
          </p:nvPr>
        </p:nvSpPr>
        <p:spPr/>
        <p:txBody>
          <a:bodyPr/>
          <a:lstStyle/>
          <a:p>
            <a:fld id="{61846575-A62A-4542-9A8B-6F0AB826B415}" type="datetimeFigureOut">
              <a:rPr lang="da-DK" smtClean="0"/>
              <a:t>14-02-2025</a:t>
            </a:fld>
            <a:endParaRPr lang="da-DK"/>
          </a:p>
        </p:txBody>
      </p:sp>
      <p:sp>
        <p:nvSpPr>
          <p:cNvPr id="6" name="Pladsholder til sidefod 5">
            <a:extLst>
              <a:ext uri="{FF2B5EF4-FFF2-40B4-BE49-F238E27FC236}">
                <a16:creationId xmlns:a16="http://schemas.microsoft.com/office/drawing/2014/main" id="{66762060-0DDE-335D-3777-07765C83585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D8CEFCB-7AD1-7C82-A4B1-0E4C8F642B31}"/>
              </a:ext>
            </a:extLst>
          </p:cNvPr>
          <p:cNvSpPr>
            <a:spLocks noGrp="1"/>
          </p:cNvSpPr>
          <p:nvPr>
            <p:ph type="sldNum" sz="quarter" idx="12"/>
          </p:nvPr>
        </p:nvSpPr>
        <p:spPr/>
        <p:txBody>
          <a:bodyPr/>
          <a:lstStyle/>
          <a:p>
            <a:fld id="{E39450E8-546F-4504-8E9D-A77B71F24919}" type="slidenum">
              <a:rPr lang="da-DK" smtClean="0"/>
              <a:t>‹nr.›</a:t>
            </a:fld>
            <a:endParaRPr lang="da-DK"/>
          </a:p>
        </p:txBody>
      </p:sp>
    </p:spTree>
    <p:extLst>
      <p:ext uri="{BB962C8B-B14F-4D97-AF65-F5344CB8AC3E}">
        <p14:creationId xmlns:p14="http://schemas.microsoft.com/office/powerpoint/2010/main" val="125853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0739F25-37BE-9518-EB41-870C5600A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270CD51-720C-4378-15CD-CDDBF0611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7D12E12-255C-139E-9EA8-B7AED5897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846575-A62A-4542-9A8B-6F0AB826B415}" type="datetimeFigureOut">
              <a:rPr lang="da-DK" smtClean="0"/>
              <a:t>14-02-2025</a:t>
            </a:fld>
            <a:endParaRPr lang="da-DK"/>
          </a:p>
        </p:txBody>
      </p:sp>
      <p:sp>
        <p:nvSpPr>
          <p:cNvPr id="5" name="Pladsholder til sidefod 4">
            <a:extLst>
              <a:ext uri="{FF2B5EF4-FFF2-40B4-BE49-F238E27FC236}">
                <a16:creationId xmlns:a16="http://schemas.microsoft.com/office/drawing/2014/main" id="{DA75CE85-AB57-B252-3C68-0929C9BD1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4C3D3DBC-7D09-7F89-D2E3-D4073500B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9450E8-546F-4504-8E9D-A77B71F24919}" type="slidenum">
              <a:rPr lang="da-DK" smtClean="0"/>
              <a:t>‹nr.›</a:t>
            </a:fld>
            <a:endParaRPr lang="da-DK"/>
          </a:p>
        </p:txBody>
      </p:sp>
    </p:spTree>
    <p:extLst>
      <p:ext uri="{BB962C8B-B14F-4D97-AF65-F5344CB8AC3E}">
        <p14:creationId xmlns:p14="http://schemas.microsoft.com/office/powerpoint/2010/main" val="67209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descr="E-mail marketing koncept">
            <a:extLst>
              <a:ext uri="{FF2B5EF4-FFF2-40B4-BE49-F238E27FC236}">
                <a16:creationId xmlns:a16="http://schemas.microsoft.com/office/drawing/2014/main" id="{00DEE2ED-0546-45CD-82D7-F1D3689F7E79}"/>
              </a:ext>
            </a:extLst>
          </p:cNvPr>
          <p:cNvPicPr>
            <a:picLocks noChangeAspect="1"/>
          </p:cNvPicPr>
          <p:nvPr/>
        </p:nvPicPr>
        <p:blipFill>
          <a:blip r:embed="rId3"/>
          <a:srcRect l="11593" r="9603" b="6599"/>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60B5A34-DBD2-660A-CAA4-EE4DA42B9449}"/>
              </a:ext>
            </a:extLst>
          </p:cNvPr>
          <p:cNvSpPr>
            <a:spLocks noGrp="1"/>
          </p:cNvSpPr>
          <p:nvPr>
            <p:ph type="ctrTitle"/>
          </p:nvPr>
        </p:nvSpPr>
        <p:spPr>
          <a:xfrm>
            <a:off x="477981" y="1122363"/>
            <a:ext cx="4023360" cy="3204134"/>
          </a:xfrm>
        </p:spPr>
        <p:txBody>
          <a:bodyPr anchor="b">
            <a:normAutofit/>
          </a:bodyPr>
          <a:lstStyle/>
          <a:p>
            <a:pPr algn="l"/>
            <a:r>
              <a:rPr lang="da-DK" sz="4800"/>
              <a:t>E-mail</a:t>
            </a:r>
          </a:p>
        </p:txBody>
      </p:sp>
      <p:sp>
        <p:nvSpPr>
          <p:cNvPr id="3" name="Undertitel 2">
            <a:extLst>
              <a:ext uri="{FF2B5EF4-FFF2-40B4-BE49-F238E27FC236}">
                <a16:creationId xmlns:a16="http://schemas.microsoft.com/office/drawing/2014/main" id="{ADD17B1E-24D4-4778-2AC6-D31E07807937}"/>
              </a:ext>
            </a:extLst>
          </p:cNvPr>
          <p:cNvSpPr>
            <a:spLocks noGrp="1"/>
          </p:cNvSpPr>
          <p:nvPr>
            <p:ph type="subTitle" idx="1"/>
          </p:nvPr>
        </p:nvSpPr>
        <p:spPr>
          <a:xfrm>
            <a:off x="477980" y="4872922"/>
            <a:ext cx="4023359" cy="1208141"/>
          </a:xfrm>
        </p:spPr>
        <p:txBody>
          <a:bodyPr>
            <a:normAutofit/>
          </a:bodyPr>
          <a:lstStyle/>
          <a:p>
            <a:pPr algn="l"/>
            <a:r>
              <a:rPr lang="da-DK" sz="2000"/>
              <a:t>Digital kommunikation</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7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AFC165-9B37-14FF-C0F7-E9006BFC358E}"/>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Grundlæggende tekniske aspekter</a:t>
            </a:r>
          </a:p>
        </p:txBody>
      </p:sp>
      <p:sp>
        <p:nvSpPr>
          <p:cNvPr id="4" name="Pladsholder til indhold 3">
            <a:extLst>
              <a:ext uri="{FF2B5EF4-FFF2-40B4-BE49-F238E27FC236}">
                <a16:creationId xmlns:a16="http://schemas.microsoft.com/office/drawing/2014/main" id="{F58AFA86-5D6D-8005-94AA-16EB877F4EF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2000" b="1"/>
              <a:t>SMTP-protokollen</a:t>
            </a:r>
          </a:p>
          <a:p>
            <a:pPr marL="0" lvl="1" indent="0">
              <a:buNone/>
            </a:pPr>
            <a:r>
              <a:rPr lang="da-DK" sz="2000"/>
              <a:t>SMTP, eller Simple Mail Transfer Protocol, er standardprotokollen til afsendelse af e-mails på internettet.</a:t>
            </a:r>
          </a:p>
          <a:p>
            <a:pPr marL="0" indent="0">
              <a:spcBef>
                <a:spcPts val="2500"/>
              </a:spcBef>
              <a:buNone/>
            </a:pPr>
            <a:r>
              <a:rPr lang="da-DK" sz="2000" b="1"/>
              <a:t>IMAP-protokollen</a:t>
            </a:r>
          </a:p>
          <a:p>
            <a:pPr marL="0" lvl="1" indent="0">
              <a:buNone/>
            </a:pPr>
            <a:r>
              <a:rPr lang="da-DK" sz="2000"/>
              <a:t>IMAP, eller Internet Message Access Protocol, muliggør adgang til e-mails på serveren og synkronisering på forskellige enheder.</a:t>
            </a:r>
          </a:p>
        </p:txBody>
      </p:sp>
      <p:pic>
        <p:nvPicPr>
          <p:cNvPr id="5" name="Pladsholder til indhold 4" descr="Håndmarkør på flerfarvede sociale medieikoner, der går ud af wifi-ikonet, globalt netværkskoncept">
            <a:extLst>
              <a:ext uri="{FF2B5EF4-FFF2-40B4-BE49-F238E27FC236}">
                <a16:creationId xmlns:a16="http://schemas.microsoft.com/office/drawing/2014/main" id="{1EA61CC5-CD47-49ED-8F1F-F491369B914C}"/>
              </a:ext>
            </a:extLst>
          </p:cNvPr>
          <p:cNvPicPr>
            <a:picLocks noGrp="1" noChangeAspect="1"/>
          </p:cNvPicPr>
          <p:nvPr>
            <p:ph sz="half" idx="1"/>
          </p:nvPr>
        </p:nvPicPr>
        <p:blipFill>
          <a:blip r:embed="rId3"/>
          <a:srcRect l="21644" r="1858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97222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F8023-8E33-5AA8-9C05-6C472B7101F4}"/>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Phishing og hvordan man undgår det</a:t>
            </a:r>
          </a:p>
        </p:txBody>
      </p:sp>
      <p:sp>
        <p:nvSpPr>
          <p:cNvPr id="4" name="Pladsholder til indhold 3">
            <a:extLst>
              <a:ext uri="{FF2B5EF4-FFF2-40B4-BE49-F238E27FC236}">
                <a16:creationId xmlns:a16="http://schemas.microsoft.com/office/drawing/2014/main" id="{588E1CA0-9E18-E9EE-8C4A-BE281D95913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600" b="1"/>
              <a:t>Hvad er phishing?</a:t>
            </a:r>
          </a:p>
          <a:p>
            <a:pPr marL="0" lvl="1" indent="0">
              <a:buNone/>
            </a:pPr>
            <a:r>
              <a:rPr lang="da-DK" sz="1600"/>
              <a:t>Phishing er en svindelmetode, hvor kriminelle udgiver sig for at være troværdige kilder for at få følsomme oplysninger.</a:t>
            </a:r>
          </a:p>
          <a:p>
            <a:pPr marL="0" indent="0">
              <a:spcBef>
                <a:spcPts val="2500"/>
              </a:spcBef>
              <a:buNone/>
            </a:pPr>
            <a:r>
              <a:rPr lang="da-DK" sz="1600" b="1"/>
              <a:t>Identificer mistænkelige e-mails</a:t>
            </a:r>
          </a:p>
          <a:p>
            <a:pPr marL="0" lvl="1" indent="0">
              <a:buNone/>
            </a:pPr>
            <a:r>
              <a:rPr lang="da-DK" sz="1600"/>
              <a:t>Vær opmærksom på tegn på svindel, såsom ukendte afsendere og staverfejl i e-mails. Dette kan hjælpe dig med at undgå phishing.</a:t>
            </a:r>
          </a:p>
          <a:p>
            <a:pPr marL="0" indent="0">
              <a:spcBef>
                <a:spcPts val="2500"/>
              </a:spcBef>
              <a:buNone/>
            </a:pPr>
            <a:r>
              <a:rPr lang="da-DK" sz="1600" b="1"/>
              <a:t>Klik ikke på ukendte links</a:t>
            </a:r>
          </a:p>
          <a:p>
            <a:pPr marL="0" lvl="1" indent="0">
              <a:buNone/>
            </a:pPr>
            <a:r>
              <a:rPr lang="da-DK" sz="1600"/>
              <a:t>En effektiv måde at beskytte sig mod phishing er aldrig at klikke på links i mistænkelige e-mails. Dette kan forhindre indtrængen af malware.</a:t>
            </a:r>
          </a:p>
        </p:txBody>
      </p:sp>
      <p:pic>
        <p:nvPicPr>
          <p:cNvPr id="5" name="Pladsholder til indhold 4" descr="Online beskedkoncept på pixeleret baggrund">
            <a:extLst>
              <a:ext uri="{FF2B5EF4-FFF2-40B4-BE49-F238E27FC236}">
                <a16:creationId xmlns:a16="http://schemas.microsoft.com/office/drawing/2014/main" id="{9BCA8EDD-2124-47A1-9DEC-D667C82361D9}"/>
              </a:ext>
            </a:extLst>
          </p:cNvPr>
          <p:cNvPicPr>
            <a:picLocks noGrp="1" noChangeAspect="1"/>
          </p:cNvPicPr>
          <p:nvPr>
            <p:ph sz="half" idx="1"/>
          </p:nvPr>
        </p:nvPicPr>
        <p:blipFill>
          <a:blip r:embed="rId3"/>
          <a:srcRect l="23047" r="2304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34421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FF95F-7A5C-CAD3-584A-B3B204013BF3}"/>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100"/>
              <a:t>Risici ved indsatte links og vedhæftede filer</a:t>
            </a:r>
          </a:p>
        </p:txBody>
      </p:sp>
      <p:sp>
        <p:nvSpPr>
          <p:cNvPr id="4" name="Pladsholder til indhold 3">
            <a:extLst>
              <a:ext uri="{FF2B5EF4-FFF2-40B4-BE49-F238E27FC236}">
                <a16:creationId xmlns:a16="http://schemas.microsoft.com/office/drawing/2014/main" id="{018D7D89-4C23-0863-7F19-5DC79C37D29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Farer ved vedhæftede filer</a:t>
            </a:r>
          </a:p>
          <a:p>
            <a:pPr marL="0" lvl="1" indent="0">
              <a:buNone/>
            </a:pPr>
            <a:r>
              <a:rPr lang="da-DK" sz="1700"/>
              <a:t>Vedhæftede filer kan indeholde malware, der kan skade din computer og stjæle personlige oplysninger. Vær altid forsigtig med, hvilke filer du åbner.</a:t>
            </a:r>
          </a:p>
          <a:p>
            <a:pPr marL="0" indent="0">
              <a:spcBef>
                <a:spcPts val="2500"/>
              </a:spcBef>
              <a:buNone/>
            </a:pPr>
            <a:r>
              <a:rPr lang="da-DK" sz="1700" b="1"/>
              <a:t>Skepsis over for links</a:t>
            </a:r>
          </a:p>
          <a:p>
            <a:pPr marL="0" lvl="1" indent="0">
              <a:buNone/>
            </a:pPr>
            <a:r>
              <a:rPr lang="da-DK" sz="1700"/>
              <a:t>Vær skeptisk over for links, der fører til ukendte websteder, da de kan være phishing-forsøg eller indeholde skadelig software.</a:t>
            </a:r>
          </a:p>
          <a:p>
            <a:pPr marL="0" indent="0">
              <a:spcBef>
                <a:spcPts val="2500"/>
              </a:spcBef>
              <a:buNone/>
            </a:pPr>
            <a:r>
              <a:rPr lang="da-DK" sz="1700" b="1"/>
              <a:t>Pålidelighed af kilder</a:t>
            </a:r>
          </a:p>
          <a:p>
            <a:pPr marL="0" lvl="1" indent="0">
              <a:buNone/>
            </a:pPr>
            <a:r>
              <a:rPr lang="da-DK" sz="1700"/>
              <a:t>Åbn kun vedhæftede filer fra betroede kilder for at minimere risikoen for malware og datatyveri.</a:t>
            </a:r>
          </a:p>
        </p:txBody>
      </p:sp>
      <p:pic>
        <p:nvPicPr>
          <p:cNvPr id="5" name="Pladsholder til indhold 4" descr="Sikkerhedsrisiko for bærbare pc'er">
            <a:extLst>
              <a:ext uri="{FF2B5EF4-FFF2-40B4-BE49-F238E27FC236}">
                <a16:creationId xmlns:a16="http://schemas.microsoft.com/office/drawing/2014/main" id="{4359A80A-51F4-40B1-BF26-3B0E0D39E561}"/>
              </a:ext>
            </a:extLst>
          </p:cNvPr>
          <p:cNvPicPr>
            <a:picLocks noGrp="1" noChangeAspect="1"/>
          </p:cNvPicPr>
          <p:nvPr>
            <p:ph sz="half" idx="1"/>
          </p:nvPr>
        </p:nvPicPr>
        <p:blipFill>
          <a:blip r:embed="rId3"/>
          <a:srcRect l="10554" r="510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93623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7BC986-38A6-1930-86EB-CCD3C9E6D1FD}"/>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Sådan håndteres ukendte afsendere</a:t>
            </a:r>
          </a:p>
        </p:txBody>
      </p:sp>
      <p:sp>
        <p:nvSpPr>
          <p:cNvPr id="4" name="Pladsholder til indhold 3">
            <a:extLst>
              <a:ext uri="{FF2B5EF4-FFF2-40B4-BE49-F238E27FC236}">
                <a16:creationId xmlns:a16="http://schemas.microsoft.com/office/drawing/2014/main" id="{16E98444-79FD-8ED3-B6BB-BE1C9FD7909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Vær forsigtig med ukendte afsendere</a:t>
            </a:r>
          </a:p>
          <a:p>
            <a:pPr marL="0" lvl="1" indent="0">
              <a:buNone/>
            </a:pPr>
            <a:r>
              <a:rPr lang="da-DK" sz="1700"/>
              <a:t>E-mails fra ukendte kilder kan indeholde skadelige links eller vedhæftede filer, så vær opmærksom.</a:t>
            </a:r>
          </a:p>
          <a:p>
            <a:pPr marL="0" indent="0">
              <a:spcBef>
                <a:spcPts val="2500"/>
              </a:spcBef>
              <a:buNone/>
            </a:pPr>
            <a:r>
              <a:rPr lang="da-DK" sz="1700" b="1"/>
              <a:t>Marker som spam</a:t>
            </a:r>
          </a:p>
          <a:p>
            <a:pPr marL="0" lvl="1" indent="0">
              <a:buNone/>
            </a:pPr>
            <a:r>
              <a:rPr lang="da-DK" sz="1700"/>
              <a:t>Hvis en e-mail virker mistænkelig, er det bedst at markere den som spam for at beskytte dig selv.</a:t>
            </a:r>
          </a:p>
          <a:p>
            <a:pPr marL="0" indent="0">
              <a:spcBef>
                <a:spcPts val="2500"/>
              </a:spcBef>
              <a:buNone/>
            </a:pPr>
            <a:r>
              <a:rPr lang="da-DK" sz="1700" b="1"/>
              <a:t>Slet mistænkelige e-mails</a:t>
            </a:r>
          </a:p>
          <a:p>
            <a:pPr marL="0" lvl="1" indent="0">
              <a:buNone/>
            </a:pPr>
            <a:r>
              <a:rPr lang="da-DK" sz="1700"/>
              <a:t>For at undgå potentielle sikkerhedsproblemer, slet e-mails fra ukendte afsendere, hvis de virker mistænkelige.</a:t>
            </a:r>
          </a:p>
        </p:txBody>
      </p:sp>
      <p:pic>
        <p:nvPicPr>
          <p:cNvPr id="5" name="Pladsholder til indhold 4" descr="Nærbillede af taleboble med e-mail-meddelelse på hvid baggrund.&#10;Symbol for indbakke eller postkasseboble">
            <a:extLst>
              <a:ext uri="{FF2B5EF4-FFF2-40B4-BE49-F238E27FC236}">
                <a16:creationId xmlns:a16="http://schemas.microsoft.com/office/drawing/2014/main" id="{44E9A032-86AA-4C18-9C0A-7EB1E3F59A81}"/>
              </a:ext>
            </a:extLst>
          </p:cNvPr>
          <p:cNvPicPr>
            <a:picLocks noGrp="1" noChangeAspect="1"/>
          </p:cNvPicPr>
          <p:nvPr>
            <p:ph sz="half" idx="1"/>
          </p:nvPr>
        </p:nvPicPr>
        <p:blipFill>
          <a:blip r:embed="rId3"/>
          <a:srcRect l="6990" r="606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93438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DAB4B4-E4C9-D2E6-9E1A-7DF1C24E6426}"/>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Hotmail: Funktioner og fordele</a:t>
            </a:r>
          </a:p>
        </p:txBody>
      </p:sp>
      <p:sp>
        <p:nvSpPr>
          <p:cNvPr id="4" name="Pladsholder til indhold 3">
            <a:extLst>
              <a:ext uri="{FF2B5EF4-FFF2-40B4-BE49-F238E27FC236}">
                <a16:creationId xmlns:a16="http://schemas.microsoft.com/office/drawing/2014/main" id="{C6113B53-A866-1D58-11B1-C17D34AAA1E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Brugergrænseflade</a:t>
            </a:r>
          </a:p>
          <a:p>
            <a:pPr marL="0" lvl="1" indent="0">
              <a:buNone/>
            </a:pPr>
            <a:r>
              <a:rPr lang="da-DK" sz="1700"/>
              <a:t>Hotmail tilbyder en enkel og intuitiv brugergrænseflade, der gør det let at navigere og sende e-mails.</a:t>
            </a:r>
          </a:p>
          <a:p>
            <a:pPr marL="0" indent="0">
              <a:spcBef>
                <a:spcPts val="2500"/>
              </a:spcBef>
              <a:buNone/>
            </a:pPr>
            <a:r>
              <a:rPr lang="da-DK" sz="1700" b="1"/>
              <a:t>Integration med Microsoft</a:t>
            </a:r>
          </a:p>
          <a:p>
            <a:pPr marL="0" lvl="1" indent="0">
              <a:buNone/>
            </a:pPr>
            <a:r>
              <a:rPr lang="da-DK" sz="1700"/>
              <a:t>Hotmail har fantastisk integration med Microsofts tjenester, hvilket forbedrer produktiviteten for brugerne.</a:t>
            </a:r>
          </a:p>
          <a:p>
            <a:pPr marL="0" indent="0">
              <a:spcBef>
                <a:spcPts val="2500"/>
              </a:spcBef>
              <a:buNone/>
            </a:pPr>
            <a:r>
              <a:rPr lang="da-DK" sz="1700" b="1"/>
              <a:t>Lagerplads</a:t>
            </a:r>
          </a:p>
          <a:p>
            <a:pPr marL="0" lvl="1" indent="0">
              <a:buNone/>
            </a:pPr>
            <a:r>
              <a:rPr lang="da-DK" sz="1700"/>
              <a:t>Hotmail tilbyder generøs lagerplads, så brugerne kan gemme og organisere deres e-mails effektivt.</a:t>
            </a:r>
          </a:p>
        </p:txBody>
      </p:sp>
      <p:pic>
        <p:nvPicPr>
          <p:cNvPr id="5" name="Pladsholder til indhold 4" descr="Digitalt arbejde med cloud computing og elektronisk post">
            <a:extLst>
              <a:ext uri="{FF2B5EF4-FFF2-40B4-BE49-F238E27FC236}">
                <a16:creationId xmlns:a16="http://schemas.microsoft.com/office/drawing/2014/main" id="{432C5005-151B-4A4C-A662-C8FEDAB5D16A}"/>
              </a:ext>
            </a:extLst>
          </p:cNvPr>
          <p:cNvPicPr>
            <a:picLocks noGrp="1" noChangeAspect="1"/>
          </p:cNvPicPr>
          <p:nvPr>
            <p:ph sz="half" idx="1"/>
          </p:nvPr>
        </p:nvPicPr>
        <p:blipFill>
          <a:blip r:embed="rId3"/>
          <a:srcRect l="20634" r="2132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99226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F05BD5-F456-5FBA-1F42-4B6615F3A5DF}"/>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Gmail: Funktioner og fordele</a:t>
            </a:r>
          </a:p>
        </p:txBody>
      </p:sp>
      <p:sp>
        <p:nvSpPr>
          <p:cNvPr id="4" name="Pladsholder til indhold 3">
            <a:extLst>
              <a:ext uri="{FF2B5EF4-FFF2-40B4-BE49-F238E27FC236}">
                <a16:creationId xmlns:a16="http://schemas.microsoft.com/office/drawing/2014/main" id="{D95B3DDE-2CD0-89C0-5085-93E9A992F1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100" b="1"/>
              <a:t>Brugervenlighed</a:t>
            </a:r>
          </a:p>
          <a:p>
            <a:pPr marL="0" lvl="1" indent="0">
              <a:buNone/>
            </a:pPr>
            <a:r>
              <a:rPr lang="da-DK" sz="1100"/>
              <a:t>Gmail tilbyder en intuitiv brugerflade, der gør det nemt at navigere og administrere e-mails. Dette tiltrækker både nye og erfarne brugere.</a:t>
            </a:r>
          </a:p>
          <a:p>
            <a:pPr marL="0" indent="0">
              <a:spcBef>
                <a:spcPts val="2500"/>
              </a:spcBef>
              <a:buNone/>
            </a:pPr>
            <a:r>
              <a:rPr lang="da-DK" sz="1100" b="1"/>
              <a:t>Avancerede filtre</a:t>
            </a:r>
          </a:p>
          <a:p>
            <a:pPr marL="0" lvl="1" indent="0">
              <a:buNone/>
            </a:pPr>
            <a:r>
              <a:rPr lang="da-DK" sz="1100"/>
              <a:t>Gmail har kraftige filtre, der hjælper brugere med at organisere deres indbakke og finde e-mails hurtigt. Dette forbedrer produktiviteten.</a:t>
            </a:r>
          </a:p>
          <a:p>
            <a:pPr marL="0" indent="0">
              <a:spcBef>
                <a:spcPts val="2500"/>
              </a:spcBef>
              <a:buNone/>
            </a:pPr>
            <a:r>
              <a:rPr lang="da-DK" sz="1100" b="1"/>
              <a:t>Integration med Google-drev</a:t>
            </a:r>
          </a:p>
          <a:p>
            <a:pPr marL="0" lvl="1" indent="0">
              <a:buNone/>
            </a:pPr>
            <a:r>
              <a:rPr lang="da-DK" sz="1100"/>
              <a:t>Gmail integrerer sømløst med Google Drev, hvilket gør det nemt at gemme og dele filer direkte fra e-mailen.</a:t>
            </a:r>
          </a:p>
          <a:p>
            <a:pPr marL="0" indent="0">
              <a:spcBef>
                <a:spcPts val="2500"/>
              </a:spcBef>
              <a:buNone/>
            </a:pPr>
            <a:r>
              <a:rPr lang="da-DK" sz="1100" b="1"/>
              <a:t>Spam-beskyttelse</a:t>
            </a:r>
          </a:p>
          <a:p>
            <a:pPr marL="0" lvl="1" indent="0">
              <a:buNone/>
            </a:pPr>
            <a:r>
              <a:rPr lang="da-DK" sz="1100"/>
              <a:t>Gmail tilbyder fremragende spam-beskyttelse, der holder indbakken fri for uønskede e-mails og beskytter brugernes oplysninger.</a:t>
            </a:r>
          </a:p>
        </p:txBody>
      </p:sp>
      <p:pic>
        <p:nvPicPr>
          <p:cNvPr id="5" name="Pladsholder til indhold 4" descr="Hånd, der peger på postsymbolet">
            <a:extLst>
              <a:ext uri="{FF2B5EF4-FFF2-40B4-BE49-F238E27FC236}">
                <a16:creationId xmlns:a16="http://schemas.microsoft.com/office/drawing/2014/main" id="{2D1A72D3-ABD5-4166-AF98-AECCFE3BE977}"/>
              </a:ext>
            </a:extLst>
          </p:cNvPr>
          <p:cNvPicPr>
            <a:picLocks noGrp="1" noChangeAspect="1"/>
          </p:cNvPicPr>
          <p:nvPr>
            <p:ph sz="half" idx="1"/>
          </p:nvPr>
        </p:nvPicPr>
        <p:blipFill>
          <a:blip r:embed="rId3"/>
          <a:srcRect l="20982" r="2098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05126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AA24A5-F2EA-988B-81B0-17EB06943130}"/>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Proton: Funktioner og fordele</a:t>
            </a:r>
          </a:p>
        </p:txBody>
      </p:sp>
      <p:sp>
        <p:nvSpPr>
          <p:cNvPr id="4" name="Pladsholder til indhold 3">
            <a:extLst>
              <a:ext uri="{FF2B5EF4-FFF2-40B4-BE49-F238E27FC236}">
                <a16:creationId xmlns:a16="http://schemas.microsoft.com/office/drawing/2014/main" id="{7F5FB302-7446-C51B-3E08-D74D180A505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End-to-End Kryptering</a:t>
            </a:r>
          </a:p>
          <a:p>
            <a:pPr marL="0" lvl="1" indent="0">
              <a:buNone/>
            </a:pPr>
            <a:r>
              <a:rPr lang="da-DK" sz="1700"/>
              <a:t>ProtonMail tilbyder end-to-end kryptering, hvilket sikrer, at kun afsender og modtager kan læse beskederne.</a:t>
            </a:r>
          </a:p>
          <a:p>
            <a:pPr marL="0" indent="0">
              <a:spcBef>
                <a:spcPts val="2500"/>
              </a:spcBef>
              <a:buNone/>
            </a:pPr>
            <a:r>
              <a:rPr lang="da-DK" sz="1700" b="1"/>
              <a:t>Datasikkerhed</a:t>
            </a:r>
          </a:p>
          <a:p>
            <a:pPr marL="0" lvl="1" indent="0">
              <a:buNone/>
            </a:pPr>
            <a:r>
              <a:rPr lang="da-DK" sz="1700"/>
              <a:t>Platformen prioriterer datasikkerhed, hvilket gør den ideel for brugere, der ønsker at beskytte deres oplysninger.</a:t>
            </a:r>
          </a:p>
          <a:p>
            <a:pPr marL="0" indent="0">
              <a:spcBef>
                <a:spcPts val="2500"/>
              </a:spcBef>
              <a:buNone/>
            </a:pPr>
            <a:r>
              <a:rPr lang="da-DK" sz="1700" b="1"/>
              <a:t>Privatlivsbeskyttelse</a:t>
            </a:r>
          </a:p>
          <a:p>
            <a:pPr marL="0" lvl="1" indent="0">
              <a:buNone/>
            </a:pPr>
            <a:r>
              <a:rPr lang="da-DK" sz="1700"/>
              <a:t>ProtonMail er designet til at beskytte brugernes privatliv og give en sikker kommunikationsløsning uden overvågning.</a:t>
            </a:r>
          </a:p>
        </p:txBody>
      </p:sp>
      <p:pic>
        <p:nvPicPr>
          <p:cNvPr id="5" name="Pladsholder til indhold 4" descr="Sikkert e-mail-koncept på digital baggrund">
            <a:extLst>
              <a:ext uri="{FF2B5EF4-FFF2-40B4-BE49-F238E27FC236}">
                <a16:creationId xmlns:a16="http://schemas.microsoft.com/office/drawing/2014/main" id="{2D38D853-4DE2-45AD-B95F-FC4F149D806C}"/>
              </a:ext>
            </a:extLst>
          </p:cNvPr>
          <p:cNvPicPr>
            <a:picLocks noGrp="1" noChangeAspect="1"/>
          </p:cNvPicPr>
          <p:nvPr>
            <p:ph sz="half" idx="1"/>
          </p:nvPr>
        </p:nvPicPr>
        <p:blipFill>
          <a:blip r:embed="rId3"/>
          <a:srcRect l="26179" r="2491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53412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CEA8A43-C133-BD0A-6AFF-B08E7C6E87AB}"/>
              </a:ext>
            </a:extLst>
          </p:cNvPr>
          <p:cNvSpPr>
            <a:spLocks noGrp="1"/>
          </p:cNvSpPr>
          <p:nvPr>
            <p:ph type="title"/>
          </p:nvPr>
        </p:nvSpPr>
        <p:spPr>
          <a:xfrm>
            <a:off x="1156851" y="637762"/>
            <a:ext cx="9888496" cy="900131"/>
          </a:xfrm>
        </p:spPr>
        <p:txBody>
          <a:bodyPr anchor="t">
            <a:normAutofit/>
          </a:bodyPr>
          <a:lstStyle/>
          <a:p>
            <a:r>
              <a:rPr lang="da-DK" sz="4000">
                <a:solidFill>
                  <a:schemeClr val="bg1"/>
                </a:solidFill>
              </a:rPr>
              <a:t>Outlook: Nøglefunktioner</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Pladsholder til indhold 4">
            <a:extLst>
              <a:ext uri="{FF2B5EF4-FFF2-40B4-BE49-F238E27FC236}">
                <a16:creationId xmlns:a16="http://schemas.microsoft.com/office/drawing/2014/main" id="{2B5ECE9A-12B8-4053-92A6-C5293F8C0138}"/>
              </a:ext>
            </a:extLst>
          </p:cNvPr>
          <p:cNvGraphicFramePr>
            <a:graphicFrameLocks noGrp="1"/>
          </p:cNvGraphicFramePr>
          <p:nvPr>
            <p:ph idx="1"/>
            <p:extLst>
              <p:ext uri="{D42A27DB-BD31-4B8C-83A1-F6EECF244321}">
                <p14:modId xmlns:p14="http://schemas.microsoft.com/office/powerpoint/2010/main" val="274938400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1155548" y="2217343"/>
          <a:ext cx="9880893" cy="3959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0097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E8D7D5-BC54-1DEF-DAA2-EEC257751A1B}"/>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Gmail: Nøglefunktioner</a:t>
            </a:r>
          </a:p>
        </p:txBody>
      </p:sp>
      <p:sp>
        <p:nvSpPr>
          <p:cNvPr id="4" name="Pladsholder til indhold 3">
            <a:extLst>
              <a:ext uri="{FF2B5EF4-FFF2-40B4-BE49-F238E27FC236}">
                <a16:creationId xmlns:a16="http://schemas.microsoft.com/office/drawing/2014/main" id="{925F357D-2E5E-0EE5-3D0D-D28C228EFF3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Avancerede søgefunktioner</a:t>
            </a:r>
          </a:p>
          <a:p>
            <a:pPr marL="0" lvl="1" indent="0">
              <a:buNone/>
            </a:pPr>
            <a:r>
              <a:rPr lang="da-DK" sz="1700"/>
              <a:t>Gmail muliggør hurtig og effektiv søgning i indbakken ved hjælp af avancerede filtreringsmetoder.</a:t>
            </a:r>
          </a:p>
          <a:p>
            <a:pPr marL="0" indent="0">
              <a:spcBef>
                <a:spcPts val="2500"/>
              </a:spcBef>
              <a:buNone/>
            </a:pPr>
            <a:r>
              <a:rPr lang="da-DK" sz="1700" b="1"/>
              <a:t>Smart sortering af indbakken</a:t>
            </a:r>
          </a:p>
          <a:p>
            <a:pPr marL="0" lvl="1" indent="0">
              <a:buNone/>
            </a:pPr>
            <a:r>
              <a:rPr lang="da-DK" sz="1700"/>
              <a:t>Indbakken sorteres automatisk for at fremhæve vigtige e-mails og reducere rod, hvilket forbedrer brugeroplevelsen.</a:t>
            </a:r>
          </a:p>
          <a:p>
            <a:pPr marL="0" indent="0">
              <a:spcBef>
                <a:spcPts val="2500"/>
              </a:spcBef>
              <a:buNone/>
            </a:pPr>
            <a:r>
              <a:rPr lang="da-DK" sz="1700" b="1"/>
              <a:t>Integration med Google-apps</a:t>
            </a:r>
          </a:p>
          <a:p>
            <a:pPr marL="0" lvl="1" indent="0">
              <a:buNone/>
            </a:pPr>
            <a:r>
              <a:rPr lang="da-DK" sz="1700"/>
              <a:t>Gmail integreres problemfrit med andre Google-apps som Google Drive og Google Calendar for en strømlinet oplevelse.</a:t>
            </a:r>
          </a:p>
        </p:txBody>
      </p:sp>
      <p:pic>
        <p:nvPicPr>
          <p:cNvPr id="5" name="Pladsholder til indhold 4" descr="Høj vinkelvisning af et beskåret billede af forretningsmandens håndsøgning E-mail på bærbar computer med digital tablet og notesbog.">
            <a:extLst>
              <a:ext uri="{FF2B5EF4-FFF2-40B4-BE49-F238E27FC236}">
                <a16:creationId xmlns:a16="http://schemas.microsoft.com/office/drawing/2014/main" id="{A97A7263-3C5F-4AA2-A12A-BCB98B6265EE}"/>
              </a:ext>
            </a:extLst>
          </p:cNvPr>
          <p:cNvPicPr>
            <a:picLocks noGrp="1" noChangeAspect="1"/>
          </p:cNvPicPr>
          <p:nvPr>
            <p:ph sz="half" idx="1"/>
          </p:nvPr>
        </p:nvPicPr>
        <p:blipFill>
          <a:blip r:embed="rId3"/>
          <a:srcRect l="21181" r="2078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06124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532269-00D0-17CD-8010-43242BA88615}"/>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100"/>
              <a:t>Forskelle og ligheder mellem Outlook og Gmail</a:t>
            </a:r>
          </a:p>
        </p:txBody>
      </p:sp>
      <p:sp>
        <p:nvSpPr>
          <p:cNvPr id="4" name="Pladsholder til indhold 3">
            <a:extLst>
              <a:ext uri="{FF2B5EF4-FFF2-40B4-BE49-F238E27FC236}">
                <a16:creationId xmlns:a16="http://schemas.microsoft.com/office/drawing/2014/main" id="{5170D286-C321-0FE1-A2CF-13F950C43DF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600" b="1"/>
              <a:t>Brugerflade</a:t>
            </a:r>
          </a:p>
          <a:p>
            <a:pPr marL="0" lvl="1" indent="0">
              <a:buNone/>
            </a:pPr>
            <a:r>
              <a:rPr lang="da-DK" sz="1600"/>
              <a:t>Outlook og Gmail tilbyder forskellige brugerflader, der kan påvirke brugeroplevelsen. Det er vigtigt at vælge den, der passer til ens behov.</a:t>
            </a:r>
          </a:p>
          <a:p>
            <a:pPr marL="0" indent="0">
              <a:spcBef>
                <a:spcPts val="2500"/>
              </a:spcBef>
              <a:buNone/>
            </a:pPr>
            <a:r>
              <a:rPr lang="da-DK" sz="1600" b="1"/>
              <a:t>Organisationsmetode</a:t>
            </a:r>
          </a:p>
          <a:p>
            <a:pPr marL="0" lvl="1" indent="0">
              <a:buNone/>
            </a:pPr>
            <a:r>
              <a:rPr lang="da-DK" sz="1600"/>
              <a:t>Outlook bruger mapper til organisering, mens Gmail anvender labels. Begge metoder har deres fordele afhængigt af brugerens præferencer.</a:t>
            </a:r>
          </a:p>
          <a:p>
            <a:pPr marL="0" indent="0">
              <a:spcBef>
                <a:spcPts val="2500"/>
              </a:spcBef>
              <a:buNone/>
            </a:pPr>
            <a:r>
              <a:rPr lang="da-DK" sz="1600" b="1"/>
              <a:t>Integration med andre værktøjer</a:t>
            </a:r>
          </a:p>
          <a:p>
            <a:pPr marL="0" lvl="1" indent="0">
              <a:buNone/>
            </a:pPr>
            <a:r>
              <a:rPr lang="da-DK" sz="1600"/>
              <a:t>Outlook integreres ofte med Microsoft Office-værktøjer, mens Gmail arbejder godt med Google Workspace, hvilket påvirker produktiviteten.</a:t>
            </a:r>
          </a:p>
        </p:txBody>
      </p:sp>
      <p:pic>
        <p:nvPicPr>
          <p:cNvPr id="5" name="Pladsholder til indhold 4" descr="E-mail-kommunikation online beskeder tablet computer">
            <a:extLst>
              <a:ext uri="{FF2B5EF4-FFF2-40B4-BE49-F238E27FC236}">
                <a16:creationId xmlns:a16="http://schemas.microsoft.com/office/drawing/2014/main" id="{CD9C6A80-35DE-4125-8FFB-2103B1C20785}"/>
              </a:ext>
            </a:extLst>
          </p:cNvPr>
          <p:cNvPicPr>
            <a:picLocks noGrp="1" noChangeAspect="1"/>
          </p:cNvPicPr>
          <p:nvPr>
            <p:ph sz="half" idx="1"/>
          </p:nvPr>
        </p:nvPicPr>
        <p:blipFill>
          <a:blip r:embed="rId3"/>
          <a:srcRect l="18904" r="1588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68322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BDE75B-85B1-EED7-B305-60FEA162961F}"/>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Indhold</a:t>
            </a:r>
          </a:p>
        </p:txBody>
      </p:sp>
      <p:sp>
        <p:nvSpPr>
          <p:cNvPr id="4" name="Pladsholder til indhold 3">
            <a:extLst>
              <a:ext uri="{FF2B5EF4-FFF2-40B4-BE49-F238E27FC236}">
                <a16:creationId xmlns:a16="http://schemas.microsoft.com/office/drawing/2014/main" id="{43A1D6D8-E7A9-2C44-0DE9-53A6285C9CA9}"/>
              </a:ext>
            </a:extLst>
          </p:cNvPr>
          <p:cNvSpPr>
            <a:spLocks noGrp="1"/>
          </p:cNvSpPr>
          <p:nvPr>
            <p:ph sz="half" idx="2"/>
          </p:nvPr>
        </p:nvSpPr>
        <p:spPr>
          <a:xfrm>
            <a:off x="838200" y="2333297"/>
            <a:ext cx="4619621" cy="3843666"/>
          </a:xfrm>
        </p:spPr>
        <p:txBody>
          <a:bodyPr vert="horz" lIns="91440" tIns="45720" rIns="91440" bIns="45720" rtlCol="0">
            <a:normAutofit/>
          </a:bodyPr>
          <a:lstStyle/>
          <a:p>
            <a:r>
              <a:rPr lang="en-US" sz="1700" dirty="0"/>
              <a:t>E-mail - </a:t>
            </a:r>
            <a:r>
              <a:rPr lang="en-US" sz="1700"/>
              <a:t>en</a:t>
            </a:r>
            <a:r>
              <a:rPr lang="en-US" sz="1700" dirty="0"/>
              <a:t> </a:t>
            </a:r>
            <a:r>
              <a:rPr lang="en-US" sz="1700"/>
              <a:t>ny</a:t>
            </a:r>
            <a:r>
              <a:rPr lang="en-US" sz="1700" dirty="0"/>
              <a:t> </a:t>
            </a:r>
            <a:r>
              <a:rPr lang="en-US" sz="1700"/>
              <a:t>måde</a:t>
            </a:r>
            <a:r>
              <a:rPr lang="en-US" sz="1700" dirty="0"/>
              <a:t> at </a:t>
            </a:r>
            <a:r>
              <a:rPr lang="en-US" sz="1700"/>
              <a:t>kommunikere</a:t>
            </a:r>
            <a:r>
              <a:rPr lang="en-US" sz="1700" dirty="0"/>
              <a:t> </a:t>
            </a:r>
            <a:r>
              <a:rPr lang="en-US" sz="1700"/>
              <a:t>på</a:t>
            </a:r>
            <a:r>
              <a:rPr lang="en-US" sz="1700" dirty="0"/>
              <a:t> med </a:t>
            </a:r>
            <a:r>
              <a:rPr lang="en-US" sz="1700"/>
              <a:t>eksempler</a:t>
            </a:r>
            <a:r>
              <a:rPr lang="en-US" sz="1700" dirty="0"/>
              <a:t> </a:t>
            </a:r>
            <a:r>
              <a:rPr lang="en-US" sz="1700"/>
              <a:t>på</a:t>
            </a:r>
            <a:r>
              <a:rPr lang="en-US" sz="1700" dirty="0"/>
              <a:t> </a:t>
            </a:r>
            <a:r>
              <a:rPr lang="en-US" sz="1700"/>
              <a:t>anvendelse</a:t>
            </a:r>
            <a:endParaRPr lang="en-US" sz="1700" dirty="0"/>
          </a:p>
          <a:p>
            <a:r>
              <a:rPr lang="en-US" sz="1700" dirty="0"/>
              <a:t>E-</a:t>
            </a:r>
            <a:r>
              <a:rPr lang="en-US" sz="1700"/>
              <a:t>mailens</a:t>
            </a:r>
            <a:r>
              <a:rPr lang="en-US" sz="1700" dirty="0"/>
              <a:t> </a:t>
            </a:r>
            <a:r>
              <a:rPr lang="en-US" sz="1700"/>
              <a:t>historie</a:t>
            </a:r>
            <a:r>
              <a:rPr lang="en-US" sz="1700" dirty="0"/>
              <a:t> </a:t>
            </a:r>
            <a:r>
              <a:rPr lang="en-US" sz="1700"/>
              <a:t>i</a:t>
            </a:r>
            <a:r>
              <a:rPr lang="en-US" sz="1700" dirty="0"/>
              <a:t> </a:t>
            </a:r>
            <a:r>
              <a:rPr lang="en-US" sz="1700"/>
              <a:t>korte</a:t>
            </a:r>
            <a:r>
              <a:rPr lang="en-US" sz="1700" dirty="0"/>
              <a:t> </a:t>
            </a:r>
            <a:r>
              <a:rPr lang="en-US" sz="1700"/>
              <a:t>træk</a:t>
            </a:r>
            <a:endParaRPr lang="en-US" sz="1700" dirty="0"/>
          </a:p>
          <a:p>
            <a:r>
              <a:rPr lang="en-US" sz="1700"/>
              <a:t>Hvad</a:t>
            </a:r>
            <a:r>
              <a:rPr lang="en-US" sz="1700" dirty="0"/>
              <a:t> </a:t>
            </a:r>
            <a:r>
              <a:rPr lang="en-US" sz="1700"/>
              <a:t>består</a:t>
            </a:r>
            <a:r>
              <a:rPr lang="en-US" sz="1700" dirty="0"/>
              <a:t> </a:t>
            </a:r>
            <a:r>
              <a:rPr lang="en-US" sz="1700"/>
              <a:t>en</a:t>
            </a:r>
            <a:r>
              <a:rPr lang="en-US" sz="1700" dirty="0"/>
              <a:t> e-mail af - </a:t>
            </a:r>
            <a:r>
              <a:rPr lang="en-US" sz="1700"/>
              <a:t>modtager</a:t>
            </a:r>
            <a:r>
              <a:rPr lang="en-US" sz="1700" dirty="0"/>
              <a:t>, </a:t>
            </a:r>
            <a:r>
              <a:rPr lang="en-US" sz="1700"/>
              <a:t>afsender</a:t>
            </a:r>
            <a:r>
              <a:rPr lang="en-US" sz="1700" dirty="0"/>
              <a:t>, </a:t>
            </a:r>
            <a:r>
              <a:rPr lang="en-US" sz="1700"/>
              <a:t>domæne</a:t>
            </a:r>
            <a:r>
              <a:rPr lang="en-US" sz="1700" dirty="0"/>
              <a:t>, </a:t>
            </a:r>
            <a:r>
              <a:rPr lang="en-US" sz="1700"/>
              <a:t>lidt</a:t>
            </a:r>
            <a:r>
              <a:rPr lang="en-US" sz="1700" dirty="0"/>
              <a:t> </a:t>
            </a:r>
            <a:r>
              <a:rPr lang="en-US" sz="1700"/>
              <a:t>teknik</a:t>
            </a:r>
            <a:endParaRPr lang="en-US" sz="1700" dirty="0"/>
          </a:p>
          <a:p>
            <a:r>
              <a:rPr lang="en-US" sz="1700"/>
              <a:t>Sikkerhed</a:t>
            </a:r>
            <a:r>
              <a:rPr lang="en-US" sz="1700" dirty="0"/>
              <a:t> - phishing, </a:t>
            </a:r>
            <a:r>
              <a:rPr lang="en-US" sz="1700"/>
              <a:t>indsatte</a:t>
            </a:r>
            <a:r>
              <a:rPr lang="en-US" sz="1700" dirty="0"/>
              <a:t> links, </a:t>
            </a:r>
            <a:r>
              <a:rPr lang="en-US" sz="1700"/>
              <a:t>vedhæftede</a:t>
            </a:r>
            <a:r>
              <a:rPr lang="en-US" sz="1700" dirty="0"/>
              <a:t> filer, </a:t>
            </a:r>
            <a:r>
              <a:rPr lang="en-US" sz="1700"/>
              <a:t>ukendte</a:t>
            </a:r>
            <a:r>
              <a:rPr lang="en-US" sz="1700" dirty="0"/>
              <a:t> </a:t>
            </a:r>
            <a:r>
              <a:rPr lang="en-US" sz="1700"/>
              <a:t>afsendere</a:t>
            </a:r>
            <a:endParaRPr lang="en-US" sz="1700" dirty="0"/>
          </a:p>
          <a:p>
            <a:r>
              <a:rPr lang="en-US" sz="1700" dirty="0"/>
              <a:t>E-mail </a:t>
            </a:r>
            <a:r>
              <a:rPr lang="en-US" sz="1700"/>
              <a:t>udbydere</a:t>
            </a:r>
            <a:r>
              <a:rPr lang="en-US" sz="1700" dirty="0"/>
              <a:t> Hotmail, Gmail, Proton</a:t>
            </a:r>
          </a:p>
          <a:p>
            <a:r>
              <a:rPr lang="en-US" sz="1700"/>
              <a:t>Funktioner</a:t>
            </a:r>
            <a:r>
              <a:rPr lang="en-US" sz="1700" dirty="0"/>
              <a:t> </a:t>
            </a:r>
            <a:r>
              <a:rPr lang="en-US" sz="1700"/>
              <a:t>i</a:t>
            </a:r>
            <a:r>
              <a:rPr lang="en-US" sz="1700" dirty="0"/>
              <a:t> Outlook og Gmail</a:t>
            </a:r>
          </a:p>
          <a:p>
            <a:r>
              <a:rPr lang="en-US" sz="1700" dirty="0"/>
              <a:t>5 tips </a:t>
            </a:r>
            <a:r>
              <a:rPr lang="en-US" sz="1700"/>
              <a:t>til</a:t>
            </a:r>
            <a:r>
              <a:rPr lang="en-US" sz="1700" dirty="0"/>
              <a:t> </a:t>
            </a:r>
            <a:r>
              <a:rPr lang="en-US" sz="1700"/>
              <a:t>håndtering</a:t>
            </a:r>
            <a:r>
              <a:rPr lang="en-US" sz="1700" dirty="0"/>
              <a:t> af din </a:t>
            </a:r>
            <a:r>
              <a:rPr lang="en-US" sz="1700"/>
              <a:t>indbakke</a:t>
            </a:r>
            <a:endParaRPr lang="en-US" sz="1700" dirty="0"/>
          </a:p>
          <a:p>
            <a:r>
              <a:rPr lang="en-US" sz="1700"/>
              <a:t>Afrunding</a:t>
            </a:r>
            <a:r>
              <a:rPr lang="en-US" sz="1700" dirty="0"/>
              <a:t> - </a:t>
            </a:r>
            <a:r>
              <a:rPr lang="en-US" sz="1700"/>
              <a:t>hvad</a:t>
            </a:r>
            <a:r>
              <a:rPr lang="en-US" sz="1700" dirty="0"/>
              <a:t> </a:t>
            </a:r>
            <a:r>
              <a:rPr lang="en-US" sz="1700"/>
              <a:t>byder</a:t>
            </a:r>
            <a:r>
              <a:rPr lang="en-US" sz="1700" dirty="0"/>
              <a:t> </a:t>
            </a:r>
            <a:r>
              <a:rPr lang="en-US" sz="1700"/>
              <a:t>fremtiden</a:t>
            </a:r>
            <a:r>
              <a:rPr lang="en-US" sz="1700" dirty="0"/>
              <a:t> </a:t>
            </a:r>
            <a:r>
              <a:rPr lang="en-US" sz="1700"/>
              <a:t>på</a:t>
            </a:r>
            <a:r>
              <a:rPr lang="en-US" sz="1700" dirty="0"/>
              <a:t>?</a:t>
            </a:r>
          </a:p>
        </p:txBody>
      </p:sp>
      <p:pic>
        <p:nvPicPr>
          <p:cNvPr id="5" name="Pladsholder til indhold 4" descr="E-mail marketing online besked netværk sikkerhed internet">
            <a:extLst>
              <a:ext uri="{FF2B5EF4-FFF2-40B4-BE49-F238E27FC236}">
                <a16:creationId xmlns:a16="http://schemas.microsoft.com/office/drawing/2014/main" id="{364BA096-13EB-46A3-9BFD-DFA603B92FAB}"/>
              </a:ext>
            </a:extLst>
          </p:cNvPr>
          <p:cNvPicPr>
            <a:picLocks noGrp="1" noChangeAspect="1"/>
          </p:cNvPicPr>
          <p:nvPr>
            <p:ph sz="half" idx="1"/>
          </p:nvPr>
        </p:nvPicPr>
        <p:blipFill>
          <a:blip r:embed="rId3"/>
          <a:srcRect l="40147" r="1094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6249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B4C27B5-2275-94D6-C66B-8B080D971262}"/>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Organisering af e-mails</a:t>
            </a:r>
          </a:p>
        </p:txBody>
      </p:sp>
      <p:sp>
        <p:nvSpPr>
          <p:cNvPr id="4" name="Pladsholder til indhold 3">
            <a:extLst>
              <a:ext uri="{FF2B5EF4-FFF2-40B4-BE49-F238E27FC236}">
                <a16:creationId xmlns:a16="http://schemas.microsoft.com/office/drawing/2014/main" id="{FAD3F2FB-D6A9-5527-CAD0-0A4928536C7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Organisering i mapper</a:t>
            </a:r>
          </a:p>
          <a:p>
            <a:pPr marL="0" lvl="1" indent="0">
              <a:buNone/>
            </a:pPr>
            <a:r>
              <a:rPr lang="da-DK" sz="1700"/>
              <a:t>Organisering af e-mails i mapper gør det lettere at finde og administrere dem. Det skaber også orden i din indbakke.</a:t>
            </a:r>
          </a:p>
          <a:p>
            <a:pPr marL="0" indent="0">
              <a:spcBef>
                <a:spcPts val="2500"/>
              </a:spcBef>
              <a:buNone/>
            </a:pPr>
            <a:r>
              <a:rPr lang="da-DK" sz="1700" b="1"/>
              <a:t>Kategorisering efter projekter</a:t>
            </a:r>
          </a:p>
          <a:p>
            <a:pPr marL="0" lvl="1" indent="0">
              <a:buNone/>
            </a:pPr>
            <a:r>
              <a:rPr lang="da-DK" sz="1700"/>
              <a:t>Opdel dine e-mails efter projekter for hurtigere adgang og bedre overblik over kommunikation relateret til specifikke opgaver.</a:t>
            </a:r>
          </a:p>
          <a:p>
            <a:pPr marL="0" indent="0">
              <a:spcBef>
                <a:spcPts val="2500"/>
              </a:spcBef>
              <a:buNone/>
            </a:pPr>
            <a:r>
              <a:rPr lang="da-DK" sz="1700" b="1"/>
              <a:t>Sortering efter afsendere</a:t>
            </a:r>
          </a:p>
          <a:p>
            <a:pPr marL="0" lvl="1" indent="0">
              <a:buNone/>
            </a:pPr>
            <a:r>
              <a:rPr lang="da-DK" sz="1700"/>
              <a:t>Sorter e-mails efter afsendere for at holde styr på vigtig kommunikation og sikre hurtig adgang til relevante beskeder.</a:t>
            </a:r>
          </a:p>
        </p:txBody>
      </p:sp>
      <p:pic>
        <p:nvPicPr>
          <p:cNvPr id="5" name="Pladsholder til indhold 4" descr="https://lh3.googleusercontent.com/-uTirSkAULQs/Ur_BC_2sadI/AAAAAAAAA6U/R5WxtbC73dg/w400-h225-no/Folders.jpg">
            <a:extLst>
              <a:ext uri="{FF2B5EF4-FFF2-40B4-BE49-F238E27FC236}">
                <a16:creationId xmlns:a16="http://schemas.microsoft.com/office/drawing/2014/main" id="{047A10FF-2B23-4FEE-B37D-1205F8A2E5C5}"/>
              </a:ext>
            </a:extLst>
          </p:cNvPr>
          <p:cNvPicPr>
            <a:picLocks noGrp="1" noChangeAspect="1"/>
          </p:cNvPicPr>
          <p:nvPr>
            <p:ph sz="half" idx="1"/>
          </p:nvPr>
        </p:nvPicPr>
        <p:blipFill>
          <a:blip r:embed="rId3"/>
          <a:srcRect l="13283" r="1129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40513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DDBC5C-39F3-E330-99BE-1FEF9703B59E}"/>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Brug af mapper og etiketter</a:t>
            </a:r>
          </a:p>
        </p:txBody>
      </p:sp>
      <p:sp>
        <p:nvSpPr>
          <p:cNvPr id="4" name="Pladsholder til indhold 3">
            <a:extLst>
              <a:ext uri="{FF2B5EF4-FFF2-40B4-BE49-F238E27FC236}">
                <a16:creationId xmlns:a16="http://schemas.microsoft.com/office/drawing/2014/main" id="{3478DC58-C1C4-361A-9CEA-BDC7521CA31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Kategorisering af e-mails</a:t>
            </a:r>
          </a:p>
          <a:p>
            <a:pPr marL="0" lvl="1" indent="0">
              <a:buNone/>
            </a:pPr>
            <a:r>
              <a:rPr lang="da-DK" sz="1700"/>
              <a:t>Brug af mapper gør det nemt at kategorisere dine e-mails, så du hurtigt kan finde det, du leder efter.</a:t>
            </a:r>
          </a:p>
          <a:p>
            <a:pPr marL="0" indent="0">
              <a:spcBef>
                <a:spcPts val="2500"/>
              </a:spcBef>
              <a:buNone/>
            </a:pPr>
            <a:r>
              <a:rPr lang="da-DK" sz="1700" b="1"/>
              <a:t>Sortering af indbakke</a:t>
            </a:r>
          </a:p>
          <a:p>
            <a:pPr marL="0" lvl="1" indent="0">
              <a:buNone/>
            </a:pPr>
            <a:r>
              <a:rPr lang="da-DK" sz="1700"/>
              <a:t>Etiketter hjælper med at sortere e-mails, hvilket giver dig bedre overblik over vigtig kommunikation.</a:t>
            </a:r>
          </a:p>
          <a:p>
            <a:pPr marL="0" indent="0">
              <a:spcBef>
                <a:spcPts val="2500"/>
              </a:spcBef>
              <a:buNone/>
            </a:pPr>
            <a:r>
              <a:rPr lang="da-DK" sz="1700" b="1"/>
              <a:t>Forbedret oversigt</a:t>
            </a:r>
          </a:p>
          <a:p>
            <a:pPr marL="0" lvl="1" indent="0">
              <a:buNone/>
            </a:pPr>
            <a:r>
              <a:rPr lang="da-DK" sz="1700"/>
              <a:t>Brug af mapper og etiketter skaber en renere indbakke, hvilket forbedrer din arbejdsproces og produktivitet.</a:t>
            </a:r>
          </a:p>
        </p:txBody>
      </p:sp>
      <p:pic>
        <p:nvPicPr>
          <p:cNvPr id="5" name="Pladsholder til indhold 4" descr="Seks blanke farverige konvolutter på række, klar til at tage din tekst. Isoleret på en ren hvid baggrund, absolut ingen prik i det hvide område, ingen grund til at skære ud, f.eks. kan slippes direkte på en hvid webside uden problemer. ">
            <a:extLst>
              <a:ext uri="{FF2B5EF4-FFF2-40B4-BE49-F238E27FC236}">
                <a16:creationId xmlns:a16="http://schemas.microsoft.com/office/drawing/2014/main" id="{E20F3095-624B-41F3-8BC9-9ED1B3D19DA3}"/>
              </a:ext>
            </a:extLst>
          </p:cNvPr>
          <p:cNvPicPr>
            <a:picLocks noGrp="1" noChangeAspect="1"/>
          </p:cNvPicPr>
          <p:nvPr>
            <p:ph sz="half" idx="1"/>
          </p:nvPr>
        </p:nvPicPr>
        <p:blipFill>
          <a:blip r:embed="rId3"/>
          <a:srcRect l="24651" r="3187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7419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FA4631-DB4C-84C2-1675-4826CBF7D054}"/>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Mulige teknologiske fremskridt</a:t>
            </a:r>
          </a:p>
        </p:txBody>
      </p:sp>
      <p:sp>
        <p:nvSpPr>
          <p:cNvPr id="4" name="Pladsholder til indhold 3">
            <a:extLst>
              <a:ext uri="{FF2B5EF4-FFF2-40B4-BE49-F238E27FC236}">
                <a16:creationId xmlns:a16="http://schemas.microsoft.com/office/drawing/2014/main" id="{31BB6497-070A-5597-CCD1-A04E76B176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2000" b="1"/>
              <a:t>AI-drevne e-mailfunktioner</a:t>
            </a:r>
          </a:p>
          <a:p>
            <a:pPr marL="0" lvl="1" indent="0">
              <a:buNone/>
            </a:pPr>
            <a:r>
              <a:rPr lang="da-DK" sz="2000"/>
              <a:t>Fremtidige AI-drevne værktøjer vil revolutionere, hvordan vi håndterer e-mailkommunikation og gøre den mere effektiv.</a:t>
            </a:r>
          </a:p>
          <a:p>
            <a:pPr marL="0" indent="0">
              <a:spcBef>
                <a:spcPts val="2500"/>
              </a:spcBef>
              <a:buNone/>
            </a:pPr>
            <a:r>
              <a:rPr lang="da-DK" sz="2000" b="1"/>
              <a:t>Effektivisering af kommunikation</a:t>
            </a:r>
          </a:p>
          <a:p>
            <a:pPr marL="0" lvl="1" indent="0">
              <a:buNone/>
            </a:pPr>
            <a:r>
              <a:rPr lang="da-DK" sz="2000"/>
              <a:t>AI vil hjælpe med at organisere indbakker og prioritere vigtig kommunikation, hvilket sparer tid og ressourcer.</a:t>
            </a:r>
          </a:p>
        </p:txBody>
      </p:sp>
      <p:pic>
        <p:nvPicPr>
          <p:cNvPr id="5" name="Pladsholder til indhold 4" descr="E-mail marketing online besked netværk sikkerhed internet">
            <a:extLst>
              <a:ext uri="{FF2B5EF4-FFF2-40B4-BE49-F238E27FC236}">
                <a16:creationId xmlns:a16="http://schemas.microsoft.com/office/drawing/2014/main" id="{023B4567-50E2-4144-B825-CCF1F0A207E3}"/>
              </a:ext>
            </a:extLst>
          </p:cNvPr>
          <p:cNvPicPr>
            <a:picLocks noGrp="1" noChangeAspect="1"/>
          </p:cNvPicPr>
          <p:nvPr>
            <p:ph sz="half" idx="1"/>
          </p:nvPr>
        </p:nvPicPr>
        <p:blipFill>
          <a:blip r:embed="rId3"/>
          <a:srcRect l="19457" r="3163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34118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8259A6-3E25-CFF1-EE0E-C557A5655543}"/>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Forretningsmæssig brug</a:t>
            </a:r>
          </a:p>
        </p:txBody>
      </p:sp>
      <p:sp>
        <p:nvSpPr>
          <p:cNvPr id="4" name="Pladsholder til indhold 3">
            <a:extLst>
              <a:ext uri="{FF2B5EF4-FFF2-40B4-BE49-F238E27FC236}">
                <a16:creationId xmlns:a16="http://schemas.microsoft.com/office/drawing/2014/main" id="{B68AB856-DED5-6107-2AA5-0E8D25D3FA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E-mail som kommunikationsværktøj</a:t>
            </a:r>
          </a:p>
          <a:p>
            <a:pPr marL="0" lvl="1" indent="0">
              <a:buNone/>
            </a:pPr>
            <a:r>
              <a:rPr lang="da-DK" sz="1700"/>
              <a:t>E-mail er et uundgåeligt værktøj i erhvervslivet, der letter kommunikation mellem alle interessenter.</a:t>
            </a:r>
          </a:p>
          <a:p>
            <a:pPr marL="0" indent="0">
              <a:spcBef>
                <a:spcPts val="2500"/>
              </a:spcBef>
              <a:buNone/>
            </a:pPr>
            <a:r>
              <a:rPr lang="da-DK" sz="1700" b="1"/>
              <a:t>Professionel tone</a:t>
            </a:r>
          </a:p>
          <a:p>
            <a:pPr marL="0" lvl="1" indent="0">
              <a:buNone/>
            </a:pPr>
            <a:r>
              <a:rPr lang="da-DK" sz="1700"/>
              <a:t>E-mail gør det muligt at opretholde en professionel tone i kommunikationen, hvilket er afgørende for forretningsrelationer.</a:t>
            </a:r>
          </a:p>
          <a:p>
            <a:pPr marL="0" indent="0">
              <a:spcBef>
                <a:spcPts val="2500"/>
              </a:spcBef>
              <a:buNone/>
            </a:pPr>
            <a:r>
              <a:rPr lang="da-DK" sz="1700" b="1"/>
              <a:t>Detaljerede oplysninger</a:t>
            </a:r>
          </a:p>
          <a:p>
            <a:pPr marL="0" lvl="1" indent="0">
              <a:buNone/>
            </a:pPr>
            <a:r>
              <a:rPr lang="da-DK" sz="1700"/>
              <a:t>E-mail muliggør deling af komplekse og detaljerede oplysninger, hvilket er nødvendigt i forretningssammenhænge.</a:t>
            </a:r>
          </a:p>
        </p:txBody>
      </p:sp>
      <p:pic>
        <p:nvPicPr>
          <p:cNvPr id="5" name="Pladsholder til indhold 4" descr="Computer RoomSe nogle lignende billeder fra min portfolio:">
            <a:extLst>
              <a:ext uri="{FF2B5EF4-FFF2-40B4-BE49-F238E27FC236}">
                <a16:creationId xmlns:a16="http://schemas.microsoft.com/office/drawing/2014/main" id="{D33D7C2B-F8C8-41E1-BDBC-18DC174B936D}"/>
              </a:ext>
            </a:extLst>
          </p:cNvPr>
          <p:cNvPicPr>
            <a:picLocks noGrp="1" noChangeAspect="1"/>
          </p:cNvPicPr>
          <p:nvPr>
            <p:ph sz="half" idx="1"/>
          </p:nvPr>
        </p:nvPicPr>
        <p:blipFill>
          <a:blip r:embed="rId3"/>
          <a:srcRect l="21242" r="20505"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06319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7EE043-8F83-9968-9167-564268AD641A}"/>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Officiel og formel kommunikation</a:t>
            </a:r>
          </a:p>
        </p:txBody>
      </p:sp>
      <p:sp>
        <p:nvSpPr>
          <p:cNvPr id="4" name="Pladsholder til indhold 3">
            <a:extLst>
              <a:ext uri="{FF2B5EF4-FFF2-40B4-BE49-F238E27FC236}">
                <a16:creationId xmlns:a16="http://schemas.microsoft.com/office/drawing/2014/main" id="{CDE5558A-C586-4EA9-FB16-9BA68EDA4FE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E-mail som kommunikationsstandard</a:t>
            </a:r>
          </a:p>
          <a:p>
            <a:pPr marL="0" lvl="1" indent="0">
              <a:buNone/>
            </a:pPr>
            <a:r>
              <a:rPr lang="da-DK" sz="1700"/>
              <a:t>E-mail er blevet den primære metode til officiel kommunikation, der anvendes af både myndigheder og organisationer.</a:t>
            </a:r>
          </a:p>
          <a:p>
            <a:pPr marL="0" indent="0">
              <a:spcBef>
                <a:spcPts val="2500"/>
              </a:spcBef>
              <a:buNone/>
            </a:pPr>
            <a:r>
              <a:rPr lang="da-DK" sz="1700" b="1"/>
              <a:t>Dokumenteret kommunikationsform</a:t>
            </a:r>
          </a:p>
          <a:p>
            <a:pPr marL="0" lvl="1" indent="0">
              <a:buNone/>
            </a:pPr>
            <a:r>
              <a:rPr lang="da-DK" sz="1700"/>
              <a:t>E-mail giver en skriftlig og dokumenteret kommunikationsform, hvilket er vigtigt for klarhed og ansvarlighed.</a:t>
            </a:r>
          </a:p>
          <a:p>
            <a:pPr marL="0" indent="0">
              <a:spcBef>
                <a:spcPts val="2500"/>
              </a:spcBef>
              <a:buNone/>
            </a:pPr>
            <a:r>
              <a:rPr lang="da-DK" sz="1700" b="1"/>
              <a:t>Officielle meddelelser</a:t>
            </a:r>
          </a:p>
          <a:p>
            <a:pPr marL="0" lvl="1" indent="0">
              <a:buNone/>
            </a:pPr>
            <a:r>
              <a:rPr lang="da-DK" sz="1700"/>
              <a:t>E-mail bruges ofte til at sende officielle meddelelser og breve, hvilket sikrer formel kommunikation.</a:t>
            </a:r>
          </a:p>
        </p:txBody>
      </p:sp>
      <p:pic>
        <p:nvPicPr>
          <p:cNvPr id="5" name="Pladsholder til indhold 4" descr="E-mail-kommunikation online beskeder tablet computer skrivebord">
            <a:extLst>
              <a:ext uri="{FF2B5EF4-FFF2-40B4-BE49-F238E27FC236}">
                <a16:creationId xmlns:a16="http://schemas.microsoft.com/office/drawing/2014/main" id="{9E178062-D9FF-4FE0-9014-0A0A376A0C20}"/>
              </a:ext>
            </a:extLst>
          </p:cNvPr>
          <p:cNvPicPr>
            <a:picLocks noGrp="1" noChangeAspect="1"/>
          </p:cNvPicPr>
          <p:nvPr>
            <p:ph sz="half" idx="1"/>
          </p:nvPr>
        </p:nvPicPr>
        <p:blipFill>
          <a:blip r:embed="rId3"/>
          <a:srcRect l="22720" r="2272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5981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532F75-D550-1A2D-D6A4-1E0B4C2B1E29}"/>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Oprindelse og tidlig udvikling</a:t>
            </a:r>
          </a:p>
        </p:txBody>
      </p:sp>
      <p:sp>
        <p:nvSpPr>
          <p:cNvPr id="4" name="Pladsholder til indhold 3">
            <a:extLst>
              <a:ext uri="{FF2B5EF4-FFF2-40B4-BE49-F238E27FC236}">
                <a16:creationId xmlns:a16="http://schemas.microsoft.com/office/drawing/2014/main" id="{8D4204F7-EB94-5BB4-2E0B-11B61F1697F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2000" b="1"/>
              <a:t>E-mailens begyndelse</a:t>
            </a:r>
          </a:p>
          <a:p>
            <a:pPr marL="0" lvl="1" indent="0">
              <a:buNone/>
            </a:pPr>
            <a:r>
              <a:rPr lang="da-DK" sz="2000"/>
              <a:t>E-mailens historie startede i 1960'erne med udviklingen af de første systemer til digital kommunikation.</a:t>
            </a:r>
          </a:p>
          <a:p>
            <a:pPr marL="0" indent="0">
              <a:spcBef>
                <a:spcPts val="2500"/>
              </a:spcBef>
              <a:buNone/>
            </a:pPr>
            <a:r>
              <a:rPr lang="da-DK" sz="2000" b="1"/>
              <a:t>Tidlige systemer</a:t>
            </a:r>
          </a:p>
          <a:p>
            <a:pPr marL="0" lvl="1" indent="0">
              <a:buNone/>
            </a:pPr>
            <a:r>
              <a:rPr lang="da-DK" sz="2000"/>
              <a:t>De tidlige e-mail-systemer gjorde det muligt for brugere at sende beskeder over computernetværk og revolutionerede kommunikationen.</a:t>
            </a:r>
          </a:p>
        </p:txBody>
      </p:sp>
      <p:pic>
        <p:nvPicPr>
          <p:cNvPr id="5" name="Pladsholder til indhold 4" descr="Retro-inspireret 1980'er-billede af en ældre vintage computer, tastatur og mus på et skrivebord med træpaneler i baggrunden.  masser af kopiplads">
            <a:extLst>
              <a:ext uri="{FF2B5EF4-FFF2-40B4-BE49-F238E27FC236}">
                <a16:creationId xmlns:a16="http://schemas.microsoft.com/office/drawing/2014/main" id="{59EAA5AC-EF38-4DD8-8348-102F1B677648}"/>
              </a:ext>
            </a:extLst>
          </p:cNvPr>
          <p:cNvPicPr>
            <a:picLocks noGrp="1" noChangeAspect="1"/>
          </p:cNvPicPr>
          <p:nvPr>
            <p:ph sz="half" idx="1"/>
          </p:nvPr>
        </p:nvPicPr>
        <p:blipFill>
          <a:blip r:embed="rId3"/>
          <a:srcRect l="15753" r="2620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65734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CA0D0-5A95-B359-53D3-F09C142218B6}"/>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Udvikling gennem 90'erne</a:t>
            </a:r>
          </a:p>
        </p:txBody>
      </p:sp>
      <p:sp>
        <p:nvSpPr>
          <p:cNvPr id="4" name="Pladsholder til indhold 3">
            <a:extLst>
              <a:ext uri="{FF2B5EF4-FFF2-40B4-BE49-F238E27FC236}">
                <a16:creationId xmlns:a16="http://schemas.microsoft.com/office/drawing/2014/main" id="{C81C2042-B81E-EEBD-386F-C7EB3DCDAC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E-mailens popularitet</a:t>
            </a:r>
          </a:p>
          <a:p>
            <a:pPr marL="0" lvl="1" indent="0">
              <a:buNone/>
            </a:pPr>
            <a:r>
              <a:rPr lang="da-DK" sz="1700"/>
              <a:t>I 1990'erne blev e-mail en almindelig kommunikationsmetode for millioner af mennesker verden over.</a:t>
            </a:r>
          </a:p>
          <a:p>
            <a:pPr marL="0" indent="0">
              <a:spcBef>
                <a:spcPts val="2500"/>
              </a:spcBef>
              <a:buNone/>
            </a:pPr>
            <a:r>
              <a:rPr lang="da-DK" sz="1700" b="1"/>
              <a:t>Fremkomsten af Hotmail og AOL</a:t>
            </a:r>
          </a:p>
          <a:p>
            <a:pPr marL="0" lvl="1" indent="0">
              <a:buNone/>
            </a:pPr>
            <a:r>
              <a:rPr lang="da-DK" sz="1700"/>
              <a:t>Tjenester som Hotmail og AOL gjorde e-mail tilgængelig for almindelige brugere og revolutionerede kommunikationen.</a:t>
            </a:r>
          </a:p>
          <a:p>
            <a:pPr marL="0" indent="0">
              <a:spcBef>
                <a:spcPts val="2500"/>
              </a:spcBef>
              <a:buNone/>
            </a:pPr>
            <a:r>
              <a:rPr lang="da-DK" sz="1700" b="1"/>
              <a:t>Digital kommunikation</a:t>
            </a:r>
          </a:p>
          <a:p>
            <a:pPr marL="0" lvl="1" indent="0">
              <a:buNone/>
            </a:pPr>
            <a:r>
              <a:rPr lang="da-DK" sz="1700"/>
              <a:t>E-mail ændrede måden, vi kommunikerer på, og førte til en ny æra for digital interaktion.</a:t>
            </a:r>
          </a:p>
        </p:txBody>
      </p:sp>
      <p:pic>
        <p:nvPicPr>
          <p:cNvPr id="5" name="Pladsholder til indhold 4" descr="Abstrakt snoet penselstrøg og konvolut">
            <a:extLst>
              <a:ext uri="{FF2B5EF4-FFF2-40B4-BE49-F238E27FC236}">
                <a16:creationId xmlns:a16="http://schemas.microsoft.com/office/drawing/2014/main" id="{0FE2A01E-E827-41CD-A474-D5711CDE8944}"/>
              </a:ext>
            </a:extLst>
          </p:cNvPr>
          <p:cNvPicPr>
            <a:picLocks noGrp="1" noChangeAspect="1"/>
          </p:cNvPicPr>
          <p:nvPr>
            <p:ph sz="half" idx="1"/>
          </p:nvPr>
        </p:nvPicPr>
        <p:blipFill>
          <a:blip r:embed="rId3"/>
          <a:srcRect l="22215" r="1974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8964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36DB90-9BC1-286C-67A2-76AE1BE47D78}"/>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Nutidens udbredte anvendelse</a:t>
            </a:r>
          </a:p>
        </p:txBody>
      </p:sp>
      <p:sp>
        <p:nvSpPr>
          <p:cNvPr id="4" name="Pladsholder til indhold 3">
            <a:extLst>
              <a:ext uri="{FF2B5EF4-FFF2-40B4-BE49-F238E27FC236}">
                <a16:creationId xmlns:a16="http://schemas.microsoft.com/office/drawing/2014/main" id="{2A5BA942-C130-7A15-EC33-E261A9BBE0B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700" b="1"/>
              <a:t>E-mails i hverdagen</a:t>
            </a:r>
          </a:p>
          <a:p>
            <a:pPr marL="0" lvl="1" indent="0">
              <a:buNone/>
            </a:pPr>
            <a:r>
              <a:rPr lang="da-DK" sz="1700"/>
              <a:t>E-mail er blevet en uundgåelig del af vores daglige liv, der faciliterer hurtig kommunikation.</a:t>
            </a:r>
          </a:p>
          <a:p>
            <a:pPr marL="0" indent="0">
              <a:spcBef>
                <a:spcPts val="2500"/>
              </a:spcBef>
              <a:buNone/>
            </a:pPr>
            <a:r>
              <a:rPr lang="da-DK" sz="1700" b="1"/>
              <a:t>Forretningskorrespondance</a:t>
            </a:r>
          </a:p>
          <a:p>
            <a:pPr marL="0" lvl="1" indent="0">
              <a:buNone/>
            </a:pPr>
            <a:r>
              <a:rPr lang="da-DK" sz="1700"/>
              <a:t>Virksomheder bruger e-mail til at kommunikere internt og eksternt, hvilket gør det til et vigtigt forretningsværktøj.</a:t>
            </a:r>
          </a:p>
          <a:p>
            <a:pPr marL="0" indent="0">
              <a:spcBef>
                <a:spcPts val="2500"/>
              </a:spcBef>
              <a:buNone/>
            </a:pPr>
            <a:r>
              <a:rPr lang="da-DK" sz="1700" b="1"/>
              <a:t>Digital livsstil</a:t>
            </a:r>
          </a:p>
          <a:p>
            <a:pPr marL="0" lvl="1" indent="0">
              <a:buNone/>
            </a:pPr>
            <a:r>
              <a:rPr lang="da-DK" sz="1700"/>
              <a:t>E-mail er nu en integreret del af vores digitale liv og hjælper os med at holde kontakten med venner og kolleger.</a:t>
            </a:r>
          </a:p>
        </p:txBody>
      </p:sp>
      <p:pic>
        <p:nvPicPr>
          <p:cNvPr id="5" name="Pladsholder til indhold 4" descr="Generisk farveprøvebog med computer og komponenter">
            <a:extLst>
              <a:ext uri="{FF2B5EF4-FFF2-40B4-BE49-F238E27FC236}">
                <a16:creationId xmlns:a16="http://schemas.microsoft.com/office/drawing/2014/main" id="{91D674C5-53FA-46AB-88DB-AE583150C1E8}"/>
              </a:ext>
            </a:extLst>
          </p:cNvPr>
          <p:cNvPicPr>
            <a:picLocks noGrp="1" noChangeAspect="1"/>
          </p:cNvPicPr>
          <p:nvPr>
            <p:ph sz="half" idx="1"/>
          </p:nvPr>
        </p:nvPicPr>
        <p:blipFill>
          <a:blip r:embed="rId3"/>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71428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EC7F9A-4FBB-022D-5DC8-D1AD1174A3E3}"/>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Modtager og afsender</a:t>
            </a:r>
          </a:p>
        </p:txBody>
      </p:sp>
      <p:sp>
        <p:nvSpPr>
          <p:cNvPr id="4" name="Pladsholder til indhold 3">
            <a:extLst>
              <a:ext uri="{FF2B5EF4-FFF2-40B4-BE49-F238E27FC236}">
                <a16:creationId xmlns:a16="http://schemas.microsoft.com/office/drawing/2014/main" id="{7334A59D-5FC0-D138-9708-6E767B2BB1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2000" b="1"/>
              <a:t>E-mailens struktur</a:t>
            </a:r>
          </a:p>
          <a:p>
            <a:pPr marL="0" lvl="1" indent="0">
              <a:buNone/>
            </a:pPr>
            <a:r>
              <a:rPr lang="da-DK" sz="2000"/>
              <a:t>Hver e-mail består af en afsender og modtager, som er essentielle for korrekt kommunikation.</a:t>
            </a:r>
          </a:p>
          <a:p>
            <a:pPr marL="0" indent="0">
              <a:spcBef>
                <a:spcPts val="2500"/>
              </a:spcBef>
              <a:buNone/>
            </a:pPr>
            <a:r>
              <a:rPr lang="da-DK" sz="2000" b="1"/>
              <a:t>Vigtigheden af korrekt adressering</a:t>
            </a:r>
          </a:p>
          <a:p>
            <a:pPr marL="0" lvl="1" indent="0">
              <a:buNone/>
            </a:pPr>
            <a:r>
              <a:rPr lang="da-DK" sz="2000"/>
              <a:t>Det er vigtigt at kontrollere e-mailadresserne, så beskeden når den rigtige person.</a:t>
            </a:r>
          </a:p>
        </p:txBody>
      </p:sp>
      <p:pic>
        <p:nvPicPr>
          <p:cNvPr id="5" name="Pladsholder til indhold 4" descr="Computernøgle med konvolutikon. Fotografering isoleret på hvid i høj opløsning. Lignende fotografier fra min portefølje:">
            <a:extLst>
              <a:ext uri="{FF2B5EF4-FFF2-40B4-BE49-F238E27FC236}">
                <a16:creationId xmlns:a16="http://schemas.microsoft.com/office/drawing/2014/main" id="{55860FFF-62E9-4987-A48D-85DA6038066B}"/>
              </a:ext>
            </a:extLst>
          </p:cNvPr>
          <p:cNvPicPr>
            <a:picLocks noGrp="1" noChangeAspect="1"/>
          </p:cNvPicPr>
          <p:nvPr>
            <p:ph sz="half" idx="1"/>
          </p:nvPr>
        </p:nvPicPr>
        <p:blipFill>
          <a:blip r:embed="rId3"/>
          <a:srcRect t="17191"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9584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D12D37A-A856-D974-113E-BC3989FF35C8}"/>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Domæner og e-mail adresser</a:t>
            </a:r>
          </a:p>
        </p:txBody>
      </p:sp>
      <p:sp>
        <p:nvSpPr>
          <p:cNvPr id="4" name="Pladsholder til indhold 3">
            <a:extLst>
              <a:ext uri="{FF2B5EF4-FFF2-40B4-BE49-F238E27FC236}">
                <a16:creationId xmlns:a16="http://schemas.microsoft.com/office/drawing/2014/main" id="{C055D359-E23D-7433-5595-BF5CDF40377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333297"/>
            <a:ext cx="4619621" cy="3843666"/>
          </a:xfrm>
        </p:spPr>
        <p:txBody>
          <a:bodyPr>
            <a:normAutofit/>
          </a:bodyPr>
          <a:lstStyle/>
          <a:p>
            <a:pPr marL="0" indent="0">
              <a:spcBef>
                <a:spcPts val="2500"/>
              </a:spcBef>
              <a:buNone/>
            </a:pPr>
            <a:r>
              <a:rPr lang="da-DK" sz="1600" b="1"/>
              <a:t>Struktur af e-mailadresser</a:t>
            </a:r>
          </a:p>
          <a:p>
            <a:pPr marL="0" lvl="1" indent="0">
              <a:buNone/>
            </a:pPr>
            <a:r>
              <a:rPr lang="da-DK" sz="1600"/>
              <a:t>E-mailadresser består af et brugernavn, '@' symbolet og et domæne. Denne struktur er essentiel for korrekt levering af e-mails.</a:t>
            </a:r>
          </a:p>
          <a:p>
            <a:pPr marL="0" indent="0">
              <a:spcBef>
                <a:spcPts val="2500"/>
              </a:spcBef>
              <a:buNone/>
            </a:pPr>
            <a:r>
              <a:rPr lang="da-DK" sz="1600" b="1"/>
              <a:t>Forskel på domæner</a:t>
            </a:r>
          </a:p>
          <a:p>
            <a:pPr marL="0" lvl="1" indent="0">
              <a:buNone/>
            </a:pPr>
            <a:r>
              <a:rPr lang="da-DK" sz="1600"/>
              <a:t>Domæner som gmail.com og hotmail.com repræsenterer forskellige e-mailudbydere, som tilbyder unikke funktioner og sikkerhedsniveauer.</a:t>
            </a:r>
          </a:p>
          <a:p>
            <a:pPr marL="0" indent="0">
              <a:spcBef>
                <a:spcPts val="2500"/>
              </a:spcBef>
              <a:buNone/>
            </a:pPr>
            <a:r>
              <a:rPr lang="da-DK" sz="1600" b="1"/>
              <a:t>Sikkerhed og funktionalitet</a:t>
            </a:r>
          </a:p>
          <a:p>
            <a:pPr marL="0" lvl="1" indent="0">
              <a:buNone/>
            </a:pPr>
            <a:r>
              <a:rPr lang="da-DK" sz="1600"/>
              <a:t>Valget af domæne kan påvirke e-mailens sikkerhed og funktionalitet, såsom spamfiltre og brugervenlighed.</a:t>
            </a:r>
          </a:p>
        </p:txBody>
      </p:sp>
      <p:pic>
        <p:nvPicPr>
          <p:cNvPr id="5" name="Pladsholder til indhold 4" descr="https://lh3.googleusercontent.com/-uTirSkAULQs/Ur_BC_2sadI/AAAAAAAAA6U/R5WxtbC73dg/w400-h225-no/Folders.jpg">
            <a:extLst>
              <a:ext uri="{FF2B5EF4-FFF2-40B4-BE49-F238E27FC236}">
                <a16:creationId xmlns:a16="http://schemas.microsoft.com/office/drawing/2014/main" id="{DE83EB94-C069-47E8-907A-D7D7176C2C92}"/>
              </a:ext>
            </a:extLst>
          </p:cNvPr>
          <p:cNvPicPr>
            <a:picLocks noGrp="1" noChangeAspect="1"/>
          </p:cNvPicPr>
          <p:nvPr>
            <p:ph sz="half" idx="1"/>
          </p:nvPr>
        </p:nvPicPr>
        <p:blipFill>
          <a:blip r:embed="rId3"/>
          <a:srcRect r="1239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33148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TotalTime>
  <Words>2130</Words>
  <Application>Microsoft Office PowerPoint</Application>
  <PresentationFormat>Widescreen</PresentationFormat>
  <Paragraphs>189</Paragraphs>
  <Slides>22</Slides>
  <Notes>22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22</vt:i4>
      </vt:variant>
    </vt:vector>
  </HeadingPairs>
  <TitlesOfParts>
    <vt:vector size="27" baseType="lpstr">
      <vt:lpstr>Aptos</vt:lpstr>
      <vt:lpstr>Aptos Display</vt:lpstr>
      <vt:lpstr>Arial</vt:lpstr>
      <vt:lpstr>Calibri</vt:lpstr>
      <vt:lpstr>Office-tema</vt:lpstr>
      <vt:lpstr>E-mail</vt:lpstr>
      <vt:lpstr>Indhold</vt:lpstr>
      <vt:lpstr>Forretningsmæssig brug</vt:lpstr>
      <vt:lpstr>Officiel og formel kommunikation</vt:lpstr>
      <vt:lpstr>Oprindelse og tidlig udvikling</vt:lpstr>
      <vt:lpstr>Udvikling gennem 90'erne</vt:lpstr>
      <vt:lpstr>Nutidens udbredte anvendelse</vt:lpstr>
      <vt:lpstr>Modtager og afsender</vt:lpstr>
      <vt:lpstr>Domæner og e-mail adresser</vt:lpstr>
      <vt:lpstr>Grundlæggende tekniske aspekter</vt:lpstr>
      <vt:lpstr>Phishing og hvordan man undgår det</vt:lpstr>
      <vt:lpstr>Risici ved indsatte links og vedhæftede filer</vt:lpstr>
      <vt:lpstr>Sådan håndteres ukendte afsendere</vt:lpstr>
      <vt:lpstr>Hotmail: Funktioner og fordele</vt:lpstr>
      <vt:lpstr>Gmail: Funktioner og fordele</vt:lpstr>
      <vt:lpstr>Proton: Funktioner og fordele</vt:lpstr>
      <vt:lpstr>Outlook: Nøglefunktioner</vt:lpstr>
      <vt:lpstr>Gmail: Nøglefunktioner</vt:lpstr>
      <vt:lpstr>Forskelle og ligheder mellem Outlook og Gmail</vt:lpstr>
      <vt:lpstr>Organisering af e-mails</vt:lpstr>
      <vt:lpstr>Brug af mapper og etiketter</vt:lpstr>
      <vt:lpstr>Mulige teknologiske fremskridt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Feld-Jakobsen</dc:creator>
  <cp:lastModifiedBy>Dan Feld-Jakobsen</cp:lastModifiedBy>
  <cp:revision>1</cp:revision>
  <dcterms:created xsi:type="dcterms:W3CDTF">2025-02-14T21:12:06Z</dcterms:created>
  <dcterms:modified xsi:type="dcterms:W3CDTF">2025-02-14T21:50:31Z</dcterms:modified>
</cp:coreProperties>
</file>