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0" r:id="rId4"/>
    <p:sldId id="263" r:id="rId5"/>
    <p:sldId id="259" r:id="rId6"/>
    <p:sldId id="257" r:id="rId7"/>
    <p:sldId id="261" r:id="rId8"/>
    <p:sldId id="262" r:id="rId9"/>
    <p:sldId id="258" r:id="rId10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B83EB"/>
    <a:srgbClr val="03797D"/>
    <a:srgbClr val="9B59B6"/>
    <a:srgbClr val="C04F15"/>
    <a:srgbClr val="3B7D23"/>
    <a:srgbClr val="215F9A"/>
    <a:srgbClr val="0051A1"/>
    <a:srgbClr val="F1C40F"/>
    <a:srgbClr val="34495E"/>
    <a:srgbClr val="7F8C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1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077794-A0B9-7EB9-D03F-83BB149938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B12A7195-1429-8581-424F-BD42F2FB12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2854A9D-2B79-8C49-04EA-F3638769F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23-08-2024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EE0C395-3377-7C88-738F-CA5C1C1EA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5F3DD62-2F58-50ED-15EC-97F0F0F35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6913818"/>
      </p:ext>
    </p:extLst>
  </p:cSld>
  <p:clrMapOvr>
    <a:masterClrMapping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8D89CA-3231-0006-DB45-52515064A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3050DD28-F124-2873-4AA8-527371807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270A9FC-5068-D64A-B533-28F1145AB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23-08-2024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0F99F93-DFDA-66CE-7172-264A72DEC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CB7DD88-790B-6E98-F010-28E16402C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2707596"/>
      </p:ext>
    </p:extLst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3EEBF778-D476-4B5C-836D-BA57785067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A85B4274-0968-5E2F-5F70-487C4DD68D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39496A9-3402-6661-2E16-F09FBEDED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23-08-2024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E8BDF39-54C5-2A4E-A822-0FDEBB755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DE052B4-8CB3-D445-F7DE-1D51205ED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85029152"/>
      </p:ext>
    </p:extLst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5238D4-DD05-C928-61B7-21955F59B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E17A1FC-C47B-8B8D-7786-1A82AD2A4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851D217-3378-04DC-C4A8-86F6C48F4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23-08-2024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EEE8158-B5CD-3A39-61DA-3B092C1A5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3A90D26-CE03-CCA2-7395-8E5B05E67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401520"/>
      </p:ext>
    </p:extLst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9B5FEE-C937-9252-5423-8AAB0724F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5AA6B81-D801-155C-CA6D-41CBA99C8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14C8B25-54A3-839E-D3EC-7A44758B1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23-08-2024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3A0D026-2777-38E4-9AA2-7003D50DE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440080B-C3AC-2785-AC3C-3005E92F6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10364113"/>
      </p:ext>
    </p:extLst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FDA210-49AE-F084-8375-505E41D57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83A731E-89B2-95A4-91BD-FB8CBE0C51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A200702-3CFD-4A16-C718-45151D2F82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77465C65-B2FB-232F-F6F1-A85A579B0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23-08-2024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2DCEE1F-40B0-89B8-D6DF-9EAA27597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21BCFA6-2DCF-3E4E-997F-4AF819A4B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5118376"/>
      </p:ext>
    </p:extLst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BA5EA6-2334-92C9-93D8-7AE5025A3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90A455A-D7A2-FCA8-714A-67FE4474AC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8A7B025D-9B0A-E7DE-B8B4-CFE4C5C639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1F9F0D03-8489-BCBF-D86C-6AA496B0DA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0E50C2A6-780F-57B9-9C02-9215A30C2B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5ABB0EC8-793A-4DCD-AFA3-F0407B94E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23-08-2024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92A9194A-78CE-4B44-0201-D1022DC33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096E9334-682E-0AFC-4363-CC670ED9B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19511417"/>
      </p:ext>
    </p:extLst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43B47A-2BB5-9393-5AB6-20598A7CF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7A13C4DF-BBE9-049C-A303-FC406124B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23-08-2024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190EFB0C-0850-7ED2-AFBF-7F16D70EB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848489FE-ED78-D591-D75D-E455DE49E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48940368"/>
      </p:ext>
    </p:extLst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D7B706BE-E14F-DA5F-7C4C-68EC18C22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23-08-2024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845D5BE9-33BC-122C-F34D-063864CFE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59975F08-754A-94CE-A1EF-44691FBD4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78478002"/>
      </p:ext>
    </p:extLst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60FE0A-0B0B-554C-FE6A-34265B517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88F0855-BD32-239B-F1C7-1C3B7D7A6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2B5660DA-462E-3F23-8C13-4CAD3F9886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EDB6D15B-73B6-670C-7DE6-95FEFB22A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23-08-2024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9609BC9-E27B-7D75-8FA3-513D0FE32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97679C3-DECD-1AC5-0AAC-3BA16B1F5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4373172"/>
      </p:ext>
    </p:extLst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994014-A86C-31FC-93BF-5DCAB1DA7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CF12A5B-56EE-15B3-67E2-48BC3FE23B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53DA9DFA-26E1-21F1-AD35-6899C53A27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D68D2A3F-4875-105E-C811-7A85C1C97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23-08-2024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7022DFF-B368-D097-7A7D-7E045DE7F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420AA78-9D76-F730-AD4A-196B47E92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22425642"/>
      </p:ext>
    </p:extLst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9FFE19CE-DC18-6667-96DC-C7DFF5258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F5D8CDC-E530-3A40-B250-714C8BAF73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22F5323-9456-4A44-9DF9-71CEBE8687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FE8C28F-1578-4EA2-9320-9C10E876D16C}" type="datetimeFigureOut">
              <a:rPr lang="da-DK" smtClean="0"/>
              <a:t>23-08-2024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3395248-C358-8A71-9F97-18947D67B4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B122E5F-1524-0146-C08F-DF86E58E7B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44390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354412A9-7BB9-7868-6A4F-A39C8038664A}"/>
              </a:ext>
            </a:extLst>
          </p:cNvPr>
          <p:cNvSpPr txBox="1"/>
          <p:nvPr/>
        </p:nvSpPr>
        <p:spPr>
          <a:xfrm>
            <a:off x="1454727" y="1801091"/>
            <a:ext cx="55002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ova" panose="020B0504020202020204" pitchFamily="34" charset="0"/>
              </a:rPr>
              <a:t>INTRODUKTION</a:t>
            </a:r>
          </a:p>
        </p:txBody>
      </p:sp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rgbClr val="7B83E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C1F017C8-45AF-790D-97A1-1ED24D04B23D}"/>
              </a:ext>
            </a:extLst>
          </p:cNvPr>
          <p:cNvSpPr txBox="1"/>
          <p:nvPr/>
        </p:nvSpPr>
        <p:spPr>
          <a:xfrm>
            <a:off x="2704093" y="2745281"/>
            <a:ext cx="7797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400" dirty="0">
                <a:solidFill>
                  <a:srgbClr val="7B83EB"/>
                </a:solidFill>
                <a:latin typeface="Arial Nova" panose="020B0504020202020204" pitchFamily="34" charset="0"/>
              </a:rPr>
              <a:t>Teams (samarbejde)</a:t>
            </a:r>
          </a:p>
        </p:txBody>
      </p:sp>
    </p:spTree>
    <p:extLst>
      <p:ext uri="{BB962C8B-B14F-4D97-AF65-F5344CB8AC3E}">
        <p14:creationId xmlns:p14="http://schemas.microsoft.com/office/powerpoint/2010/main" val="1816240868"/>
      </p:ext>
    </p:extLst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B83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1CFB08F2-655C-C067-E16A-F8C7C472ACB8}"/>
              </a:ext>
            </a:extLst>
          </p:cNvPr>
          <p:cNvSpPr txBox="1"/>
          <p:nvPr/>
        </p:nvSpPr>
        <p:spPr>
          <a:xfrm>
            <a:off x="265693" y="124001"/>
            <a:ext cx="27619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0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Teams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DF4DE153-5E25-6FF3-FBD2-3EEBD9A947CB}"/>
              </a:ext>
            </a:extLst>
          </p:cNvPr>
          <p:cNvSpPr txBox="1"/>
          <p:nvPr/>
        </p:nvSpPr>
        <p:spPr>
          <a:xfrm>
            <a:off x="4146551" y="1342592"/>
            <a:ext cx="19148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a-DK" dirty="0">
                <a:solidFill>
                  <a:schemeClr val="bg1"/>
                </a:solidFill>
              </a:rPr>
              <a:t>Chat / Besked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EC371297-1511-2F50-E034-1A7D7EEAA4E2}"/>
              </a:ext>
            </a:extLst>
          </p:cNvPr>
          <p:cNvSpPr txBox="1"/>
          <p:nvPr/>
        </p:nvSpPr>
        <p:spPr>
          <a:xfrm>
            <a:off x="2126563" y="1939794"/>
            <a:ext cx="15061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a-DK" dirty="0">
                <a:solidFill>
                  <a:schemeClr val="bg1"/>
                </a:solidFill>
              </a:rPr>
              <a:t>Videomøde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5CFE93CC-D4B3-A500-3CAC-6873DED3AEB5}"/>
              </a:ext>
            </a:extLst>
          </p:cNvPr>
          <p:cNvSpPr txBox="1"/>
          <p:nvPr/>
        </p:nvSpPr>
        <p:spPr>
          <a:xfrm>
            <a:off x="1594768" y="2792405"/>
            <a:ext cx="163473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a-DK" dirty="0">
                <a:solidFill>
                  <a:schemeClr val="bg1"/>
                </a:solidFill>
              </a:rPr>
              <a:t>Fildeling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05CC6542-BFDA-11E6-89A8-6D465426F831}"/>
              </a:ext>
            </a:extLst>
          </p:cNvPr>
          <p:cNvSpPr txBox="1"/>
          <p:nvPr/>
        </p:nvSpPr>
        <p:spPr>
          <a:xfrm>
            <a:off x="1594768" y="3809914"/>
            <a:ext cx="17988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a-DK" dirty="0">
                <a:solidFill>
                  <a:schemeClr val="bg1"/>
                </a:solidFill>
              </a:rPr>
              <a:t>Arbejdsplatform</a:t>
            </a:r>
          </a:p>
        </p:txBody>
      </p:sp>
      <p:pic>
        <p:nvPicPr>
          <p:cNvPr id="5" name="Billede 4" descr="Et billede, der indeholder symbol, logo, Elektrisk blå, Grafik&#10;&#10;Automatisk genereret beskrivelse">
            <a:extLst>
              <a:ext uri="{FF2B5EF4-FFF2-40B4-BE49-F238E27FC236}">
                <a16:creationId xmlns:a16="http://schemas.microsoft.com/office/drawing/2014/main" id="{ED7108F8-FD27-A264-7A67-0D388370BC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2425" y="2444626"/>
            <a:ext cx="1183069" cy="1113477"/>
          </a:xfrm>
          <a:prstGeom prst="rect">
            <a:avLst/>
          </a:prstGeom>
        </p:spPr>
      </p:pic>
      <p:sp>
        <p:nvSpPr>
          <p:cNvPr id="10" name="Tekstfelt 9">
            <a:extLst>
              <a:ext uri="{FF2B5EF4-FFF2-40B4-BE49-F238E27FC236}">
                <a16:creationId xmlns:a16="http://schemas.microsoft.com/office/drawing/2014/main" id="{E27C3A37-5E8A-D418-5A25-D077457E7380}"/>
              </a:ext>
            </a:extLst>
          </p:cNvPr>
          <p:cNvSpPr txBox="1"/>
          <p:nvPr/>
        </p:nvSpPr>
        <p:spPr>
          <a:xfrm>
            <a:off x="2860779" y="4890440"/>
            <a:ext cx="17988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a-DK" dirty="0">
                <a:solidFill>
                  <a:schemeClr val="bg1"/>
                </a:solidFill>
              </a:rPr>
              <a:t>Kanaler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8BD9EBE5-6288-E544-4630-7198BDA39778}"/>
              </a:ext>
            </a:extLst>
          </p:cNvPr>
          <p:cNvSpPr txBox="1"/>
          <p:nvPr/>
        </p:nvSpPr>
        <p:spPr>
          <a:xfrm>
            <a:off x="4803747" y="4890440"/>
            <a:ext cx="344978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a-DK" dirty="0">
                <a:solidFill>
                  <a:schemeClr val="bg1"/>
                </a:solidFill>
              </a:rPr>
              <a:t>Integration med Office 365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F16CCF-898B-4DA8-BCB1-843EDA4F16AB}"/>
              </a:ext>
            </a:extLst>
          </p:cNvPr>
          <p:cNvSpPr txBox="1"/>
          <p:nvPr/>
        </p:nvSpPr>
        <p:spPr>
          <a:xfrm>
            <a:off x="6701261" y="3809914"/>
            <a:ext cx="17988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a-DK" dirty="0">
                <a:solidFill>
                  <a:schemeClr val="bg1"/>
                </a:solidFill>
              </a:rPr>
              <a:t>Whiteboard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27F5E93E-9AB6-306B-9389-D8119C2CDBC9}"/>
              </a:ext>
            </a:extLst>
          </p:cNvPr>
          <p:cNvSpPr txBox="1"/>
          <p:nvPr/>
        </p:nvSpPr>
        <p:spPr>
          <a:xfrm>
            <a:off x="6960798" y="2792405"/>
            <a:ext cx="11515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a-DK" dirty="0">
                <a:solidFill>
                  <a:schemeClr val="bg1"/>
                </a:solidFill>
              </a:rPr>
              <a:t>Kalender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E27A7EC5-81F4-C170-980E-E895C8DF6A3D}"/>
              </a:ext>
            </a:extLst>
          </p:cNvPr>
          <p:cNvSpPr txBox="1"/>
          <p:nvPr/>
        </p:nvSpPr>
        <p:spPr>
          <a:xfrm>
            <a:off x="6528640" y="1939794"/>
            <a:ext cx="166325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a-DK" dirty="0">
                <a:solidFill>
                  <a:schemeClr val="bg1"/>
                </a:solidFill>
              </a:rPr>
              <a:t>Opgavestyring</a:t>
            </a:r>
          </a:p>
        </p:txBody>
      </p:sp>
      <p:cxnSp>
        <p:nvCxnSpPr>
          <p:cNvPr id="17" name="Lige forbindelse 16">
            <a:extLst>
              <a:ext uri="{FF2B5EF4-FFF2-40B4-BE49-F238E27FC236}">
                <a16:creationId xmlns:a16="http://schemas.microsoft.com/office/drawing/2014/main" id="{74FAAD8F-9ABE-AC5D-3EB7-7608435B8D23}"/>
              </a:ext>
            </a:extLst>
          </p:cNvPr>
          <p:cNvCxnSpPr>
            <a:stCxn id="9" idx="2"/>
            <a:endCxn id="5" idx="0"/>
          </p:cNvCxnSpPr>
          <p:nvPr/>
        </p:nvCxnSpPr>
        <p:spPr>
          <a:xfrm>
            <a:off x="5103959" y="1711924"/>
            <a:ext cx="1" cy="7327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Lige forbindelse 17">
            <a:extLst>
              <a:ext uri="{FF2B5EF4-FFF2-40B4-BE49-F238E27FC236}">
                <a16:creationId xmlns:a16="http://schemas.microsoft.com/office/drawing/2014/main" id="{B5F3385A-EEA6-C867-C668-1DFAFFBF1586}"/>
              </a:ext>
            </a:extLst>
          </p:cNvPr>
          <p:cNvCxnSpPr>
            <a:cxnSpLocks/>
            <a:stCxn id="11" idx="3"/>
            <a:endCxn id="5" idx="1"/>
          </p:cNvCxnSpPr>
          <p:nvPr/>
        </p:nvCxnSpPr>
        <p:spPr>
          <a:xfrm>
            <a:off x="3632704" y="2124460"/>
            <a:ext cx="879721" cy="87690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Lige forbindelse 20">
            <a:extLst>
              <a:ext uri="{FF2B5EF4-FFF2-40B4-BE49-F238E27FC236}">
                <a16:creationId xmlns:a16="http://schemas.microsoft.com/office/drawing/2014/main" id="{632D893F-E3B1-25DB-1690-74C1C2B5166A}"/>
              </a:ext>
            </a:extLst>
          </p:cNvPr>
          <p:cNvCxnSpPr>
            <a:cxnSpLocks/>
            <a:stCxn id="4" idx="3"/>
            <a:endCxn id="5" idx="1"/>
          </p:cNvCxnSpPr>
          <p:nvPr/>
        </p:nvCxnSpPr>
        <p:spPr>
          <a:xfrm>
            <a:off x="3229499" y="2977071"/>
            <a:ext cx="1282926" cy="242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Lige forbindelse 25">
            <a:extLst>
              <a:ext uri="{FF2B5EF4-FFF2-40B4-BE49-F238E27FC236}">
                <a16:creationId xmlns:a16="http://schemas.microsoft.com/office/drawing/2014/main" id="{1D783570-3A15-1BC4-22EC-7A300324A105}"/>
              </a:ext>
            </a:extLst>
          </p:cNvPr>
          <p:cNvCxnSpPr>
            <a:cxnSpLocks/>
            <a:stCxn id="8" idx="3"/>
            <a:endCxn id="5" idx="1"/>
          </p:cNvCxnSpPr>
          <p:nvPr/>
        </p:nvCxnSpPr>
        <p:spPr>
          <a:xfrm flipV="1">
            <a:off x="3393648" y="3001365"/>
            <a:ext cx="1118777" cy="99321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Lige forbindelse 28">
            <a:extLst>
              <a:ext uri="{FF2B5EF4-FFF2-40B4-BE49-F238E27FC236}">
                <a16:creationId xmlns:a16="http://schemas.microsoft.com/office/drawing/2014/main" id="{20C0CB9E-4C47-2BDA-9769-B7C811EF26DA}"/>
              </a:ext>
            </a:extLst>
          </p:cNvPr>
          <p:cNvCxnSpPr>
            <a:cxnSpLocks/>
            <a:stCxn id="10" idx="0"/>
            <a:endCxn id="5" idx="2"/>
          </p:cNvCxnSpPr>
          <p:nvPr/>
        </p:nvCxnSpPr>
        <p:spPr>
          <a:xfrm flipV="1">
            <a:off x="3760219" y="3558103"/>
            <a:ext cx="1343741" cy="133233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Lige forbindelse 31">
            <a:extLst>
              <a:ext uri="{FF2B5EF4-FFF2-40B4-BE49-F238E27FC236}">
                <a16:creationId xmlns:a16="http://schemas.microsoft.com/office/drawing/2014/main" id="{CC7934D1-7975-7F03-33D0-1C7B39B94253}"/>
              </a:ext>
            </a:extLst>
          </p:cNvPr>
          <p:cNvCxnSpPr>
            <a:cxnSpLocks/>
            <a:stCxn id="12" idx="0"/>
            <a:endCxn id="5" idx="2"/>
          </p:cNvCxnSpPr>
          <p:nvPr/>
        </p:nvCxnSpPr>
        <p:spPr>
          <a:xfrm flipH="1" flipV="1">
            <a:off x="5103960" y="3558103"/>
            <a:ext cx="1424680" cy="133233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Lige forbindelse 35">
            <a:extLst>
              <a:ext uri="{FF2B5EF4-FFF2-40B4-BE49-F238E27FC236}">
                <a16:creationId xmlns:a16="http://schemas.microsoft.com/office/drawing/2014/main" id="{33789502-4DAD-31B9-2895-670F1CC993DF}"/>
              </a:ext>
            </a:extLst>
          </p:cNvPr>
          <p:cNvCxnSpPr>
            <a:cxnSpLocks/>
            <a:stCxn id="13" idx="1"/>
            <a:endCxn id="5" idx="2"/>
          </p:cNvCxnSpPr>
          <p:nvPr/>
        </p:nvCxnSpPr>
        <p:spPr>
          <a:xfrm flipH="1" flipV="1">
            <a:off x="5103960" y="3558103"/>
            <a:ext cx="1597301" cy="43647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007EE839-2023-6D63-363A-86E7341F540F}"/>
              </a:ext>
            </a:extLst>
          </p:cNvPr>
          <p:cNvCxnSpPr>
            <a:cxnSpLocks/>
            <a:stCxn id="14" idx="1"/>
            <a:endCxn id="5" idx="3"/>
          </p:cNvCxnSpPr>
          <p:nvPr/>
        </p:nvCxnSpPr>
        <p:spPr>
          <a:xfrm flipH="1">
            <a:off x="5695494" y="2977071"/>
            <a:ext cx="1265304" cy="242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Lige forbindelse 42">
            <a:extLst>
              <a:ext uri="{FF2B5EF4-FFF2-40B4-BE49-F238E27FC236}">
                <a16:creationId xmlns:a16="http://schemas.microsoft.com/office/drawing/2014/main" id="{924BF0A4-8427-1F4A-8325-6B52F4D47045}"/>
              </a:ext>
            </a:extLst>
          </p:cNvPr>
          <p:cNvCxnSpPr>
            <a:cxnSpLocks/>
            <a:stCxn id="15" idx="1"/>
            <a:endCxn id="5" idx="3"/>
          </p:cNvCxnSpPr>
          <p:nvPr/>
        </p:nvCxnSpPr>
        <p:spPr>
          <a:xfrm flipH="1">
            <a:off x="5695494" y="2124460"/>
            <a:ext cx="833146" cy="87690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532992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4" grpId="0"/>
      <p:bldP spid="8" grpId="0"/>
      <p:bldP spid="10" grpId="0"/>
      <p:bldP spid="12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B83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1CFB08F2-655C-C067-E16A-F8C7C472ACB8}"/>
              </a:ext>
            </a:extLst>
          </p:cNvPr>
          <p:cNvSpPr txBox="1"/>
          <p:nvPr/>
        </p:nvSpPr>
        <p:spPr>
          <a:xfrm>
            <a:off x="265693" y="124001"/>
            <a:ext cx="27619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0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Teams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DF4DE153-5E25-6FF3-FBD2-3EEBD9A947CB}"/>
              </a:ext>
            </a:extLst>
          </p:cNvPr>
          <p:cNvSpPr txBox="1"/>
          <p:nvPr/>
        </p:nvSpPr>
        <p:spPr>
          <a:xfrm>
            <a:off x="1793240" y="1674614"/>
            <a:ext cx="68986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Brugerflade, deltagere, oprettelse og deling af mapper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EC371297-1511-2F50-E034-1A7D7EEAA4E2}"/>
              </a:ext>
            </a:extLst>
          </p:cNvPr>
          <p:cNvSpPr txBox="1"/>
          <p:nvPr/>
        </p:nvSpPr>
        <p:spPr>
          <a:xfrm>
            <a:off x="1793240" y="2263894"/>
            <a:ext cx="68986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Videomøder, struktur og kanaler 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5CFE93CC-D4B3-A500-3CAC-6873DED3AEB5}"/>
              </a:ext>
            </a:extLst>
          </p:cNvPr>
          <p:cNvSpPr txBox="1"/>
          <p:nvPr/>
        </p:nvSpPr>
        <p:spPr>
          <a:xfrm>
            <a:off x="1792732" y="2886673"/>
            <a:ext cx="68991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Gruppearbejde, skærmdeling og indstillinger 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05CC6542-BFDA-11E6-89A8-6D465426F831}"/>
              </a:ext>
            </a:extLst>
          </p:cNvPr>
          <p:cNvSpPr txBox="1"/>
          <p:nvPr/>
        </p:nvSpPr>
        <p:spPr>
          <a:xfrm>
            <a:off x="1792732" y="3466069"/>
            <a:ext cx="68991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Kalenderen og Planner i Teams </a:t>
            </a:r>
          </a:p>
        </p:txBody>
      </p:sp>
    </p:spTree>
    <p:extLst>
      <p:ext uri="{BB962C8B-B14F-4D97-AF65-F5344CB8AC3E}">
        <p14:creationId xmlns:p14="http://schemas.microsoft.com/office/powerpoint/2010/main" val="151688033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4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rgbClr val="7B83E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4DAF029D-1FF1-A45D-6370-22BEA4CCA64A}"/>
              </a:ext>
            </a:extLst>
          </p:cNvPr>
          <p:cNvSpPr txBox="1"/>
          <p:nvPr/>
        </p:nvSpPr>
        <p:spPr>
          <a:xfrm>
            <a:off x="265693" y="124001"/>
            <a:ext cx="27619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0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Teams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9C1F14E7-ABCB-FB94-218A-BAF869933911}"/>
              </a:ext>
            </a:extLst>
          </p:cNvPr>
          <p:cNvSpPr txBox="1"/>
          <p:nvPr/>
        </p:nvSpPr>
        <p:spPr>
          <a:xfrm>
            <a:off x="675408" y="747838"/>
            <a:ext cx="68986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b="1" dirty="0">
                <a:solidFill>
                  <a:srgbClr val="7B83EB"/>
                </a:solidFill>
              </a:rPr>
              <a:t>Brugerflade, deltagere, oprettelse og deling af mapper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FBBDFBF5-9E66-F5D6-BD08-78866CF531D9}"/>
              </a:ext>
            </a:extLst>
          </p:cNvPr>
          <p:cNvSpPr txBox="1"/>
          <p:nvPr/>
        </p:nvSpPr>
        <p:spPr>
          <a:xfrm>
            <a:off x="2215297" y="2248648"/>
            <a:ext cx="689914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600" dirty="0">
                <a:solidFill>
                  <a:srgbClr val="7B83EB"/>
                </a:solidFill>
              </a:rPr>
              <a:t>Tilføjelse og håndtering af deltagere i et team </a:t>
            </a:r>
            <a:endParaRPr lang="LID4096" sz="1600" dirty="0">
              <a:solidFill>
                <a:srgbClr val="7B83EB"/>
              </a:solidFill>
            </a:endParaRP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F6B020F9-33CB-4893-CE22-25CCA6F2064A}"/>
              </a:ext>
            </a:extLst>
          </p:cNvPr>
          <p:cNvSpPr txBox="1"/>
          <p:nvPr/>
        </p:nvSpPr>
        <p:spPr>
          <a:xfrm>
            <a:off x="2238549" y="2864487"/>
            <a:ext cx="689914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600" dirty="0">
                <a:solidFill>
                  <a:srgbClr val="7B83EB"/>
                </a:solidFill>
              </a:rPr>
              <a:t> Oprettelse af mapper i filsektionen </a:t>
            </a:r>
            <a:endParaRPr lang="LID4096" sz="1600" dirty="0">
              <a:solidFill>
                <a:srgbClr val="7B83EB"/>
              </a:solidFill>
            </a:endParaRP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198215FE-E045-076D-EC5F-1C831849DBB3}"/>
              </a:ext>
            </a:extLst>
          </p:cNvPr>
          <p:cNvSpPr txBox="1"/>
          <p:nvPr/>
        </p:nvSpPr>
        <p:spPr>
          <a:xfrm>
            <a:off x="2215297" y="3479753"/>
            <a:ext cx="689914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600" dirty="0">
                <a:solidFill>
                  <a:srgbClr val="7B83EB"/>
                </a:solidFill>
              </a:rPr>
              <a:t>Deling af filer og mapper med teammedlemmer </a:t>
            </a:r>
            <a:endParaRPr lang="LID4096" sz="1600" dirty="0">
              <a:solidFill>
                <a:srgbClr val="7B83EB"/>
              </a:solidFill>
            </a:endParaRP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3463FBAE-67C6-50FE-9140-D9B40BA5DBE1}"/>
              </a:ext>
            </a:extLst>
          </p:cNvPr>
          <p:cNvSpPr txBox="1"/>
          <p:nvPr/>
        </p:nvSpPr>
        <p:spPr>
          <a:xfrm>
            <a:off x="2215297" y="4095019"/>
            <a:ext cx="689914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600" dirty="0">
                <a:solidFill>
                  <a:srgbClr val="7B83EB"/>
                </a:solidFill>
              </a:rPr>
              <a:t>Indstillinger for adgangstilladelser til mapper </a:t>
            </a:r>
            <a:endParaRPr lang="LID4096" sz="1600" dirty="0">
              <a:solidFill>
                <a:srgbClr val="7B83EB"/>
              </a:solidFill>
            </a:endParaRP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9274076E-2B96-8A57-453E-6CE009FFB7B9}"/>
              </a:ext>
            </a:extLst>
          </p:cNvPr>
          <p:cNvSpPr txBox="1"/>
          <p:nvPr/>
        </p:nvSpPr>
        <p:spPr>
          <a:xfrm>
            <a:off x="2238549" y="4710285"/>
            <a:ext cx="689914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600" dirty="0">
                <a:solidFill>
                  <a:srgbClr val="7B83EB"/>
                </a:solidFill>
              </a:rPr>
              <a:t>Samarbejde på filer i realtid </a:t>
            </a:r>
            <a:endParaRPr lang="LID4096" sz="1600" dirty="0">
              <a:solidFill>
                <a:srgbClr val="7B83EB"/>
              </a:solidFill>
            </a:endParaRP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37E3B86D-B3CA-875B-1E3A-B650AA0D4C4D}"/>
              </a:ext>
            </a:extLst>
          </p:cNvPr>
          <p:cNvSpPr txBox="1"/>
          <p:nvPr/>
        </p:nvSpPr>
        <p:spPr>
          <a:xfrm>
            <a:off x="2215297" y="1632809"/>
            <a:ext cx="689914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600" dirty="0">
                <a:solidFill>
                  <a:srgbClr val="7B83EB"/>
                </a:solidFill>
              </a:rPr>
              <a:t>Oversigt over Teams-brugerfladen og navigation </a:t>
            </a:r>
            <a:endParaRPr lang="LID4096" sz="1600" dirty="0">
              <a:solidFill>
                <a:srgbClr val="7B83EB"/>
              </a:solidFill>
            </a:endParaRP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8C3D8E7-4DB9-743C-2AC1-BED59A5BC708}"/>
              </a:ext>
            </a:extLst>
          </p:cNvPr>
          <p:cNvSpPr txBox="1"/>
          <p:nvPr/>
        </p:nvSpPr>
        <p:spPr>
          <a:xfrm>
            <a:off x="2238549" y="5325551"/>
            <a:ext cx="689914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600" dirty="0">
                <a:solidFill>
                  <a:srgbClr val="7B83EB"/>
                </a:solidFill>
              </a:rPr>
              <a:t>Søgefunktioner i Teams for at finde filer og mapper</a:t>
            </a:r>
            <a:endParaRPr lang="LID4096" sz="1600" dirty="0">
              <a:solidFill>
                <a:srgbClr val="7B83E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01447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1" grpId="0"/>
      <p:bldP spid="13" grpId="0"/>
      <p:bldP spid="16" grpId="0"/>
      <p:bldP spid="20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rgbClr val="7B83E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4DAF029D-1FF1-A45D-6370-22BEA4CCA64A}"/>
              </a:ext>
            </a:extLst>
          </p:cNvPr>
          <p:cNvSpPr txBox="1"/>
          <p:nvPr/>
        </p:nvSpPr>
        <p:spPr>
          <a:xfrm>
            <a:off x="265693" y="124001"/>
            <a:ext cx="27619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0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Teams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9C1F14E7-ABCB-FB94-218A-BAF869933911}"/>
              </a:ext>
            </a:extLst>
          </p:cNvPr>
          <p:cNvSpPr txBox="1"/>
          <p:nvPr/>
        </p:nvSpPr>
        <p:spPr>
          <a:xfrm>
            <a:off x="675408" y="747838"/>
            <a:ext cx="68986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b="1" dirty="0">
                <a:solidFill>
                  <a:srgbClr val="7B83EB"/>
                </a:solidFill>
              </a:rPr>
              <a:t>Brugerflade, deltagere, oprettelse og deling af mapper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FBBDFBF5-9E66-F5D6-BD08-78866CF531D9}"/>
              </a:ext>
            </a:extLst>
          </p:cNvPr>
          <p:cNvSpPr txBox="1"/>
          <p:nvPr/>
        </p:nvSpPr>
        <p:spPr>
          <a:xfrm>
            <a:off x="2215297" y="2248648"/>
            <a:ext cx="689914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600" dirty="0">
                <a:solidFill>
                  <a:srgbClr val="7B83EB"/>
                </a:solidFill>
              </a:rPr>
              <a:t>Tilføjelse og håndtering af deltagere i et team </a:t>
            </a:r>
            <a:endParaRPr lang="LID4096" sz="1600" dirty="0">
              <a:solidFill>
                <a:srgbClr val="7B83EB"/>
              </a:solidFill>
            </a:endParaRP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F6B020F9-33CB-4893-CE22-25CCA6F2064A}"/>
              </a:ext>
            </a:extLst>
          </p:cNvPr>
          <p:cNvSpPr txBox="1"/>
          <p:nvPr/>
        </p:nvSpPr>
        <p:spPr>
          <a:xfrm>
            <a:off x="2238549" y="2864487"/>
            <a:ext cx="689914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600" dirty="0">
                <a:solidFill>
                  <a:srgbClr val="7B83EB"/>
                </a:solidFill>
              </a:rPr>
              <a:t> Oprettelse af mapper i filsektionen </a:t>
            </a:r>
            <a:endParaRPr lang="LID4096" sz="1600" dirty="0">
              <a:solidFill>
                <a:srgbClr val="7B83EB"/>
              </a:solidFill>
            </a:endParaRP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198215FE-E045-076D-EC5F-1C831849DBB3}"/>
              </a:ext>
            </a:extLst>
          </p:cNvPr>
          <p:cNvSpPr txBox="1"/>
          <p:nvPr/>
        </p:nvSpPr>
        <p:spPr>
          <a:xfrm>
            <a:off x="2215297" y="3479753"/>
            <a:ext cx="689914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600" dirty="0">
                <a:solidFill>
                  <a:srgbClr val="7B83EB"/>
                </a:solidFill>
              </a:rPr>
              <a:t>Deling af filer og mapper med teammedlemmer </a:t>
            </a:r>
            <a:endParaRPr lang="LID4096" sz="1600" dirty="0">
              <a:solidFill>
                <a:srgbClr val="7B83EB"/>
              </a:solidFill>
            </a:endParaRP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3463FBAE-67C6-50FE-9140-D9B40BA5DBE1}"/>
              </a:ext>
            </a:extLst>
          </p:cNvPr>
          <p:cNvSpPr txBox="1"/>
          <p:nvPr/>
        </p:nvSpPr>
        <p:spPr>
          <a:xfrm>
            <a:off x="2215297" y="4095019"/>
            <a:ext cx="689914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600" dirty="0">
                <a:solidFill>
                  <a:srgbClr val="7B83EB"/>
                </a:solidFill>
              </a:rPr>
              <a:t>Indstillinger for adgangstilladelser til mapper </a:t>
            </a:r>
            <a:endParaRPr lang="LID4096" sz="1600" dirty="0">
              <a:solidFill>
                <a:srgbClr val="7B83EB"/>
              </a:solidFill>
            </a:endParaRP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9274076E-2B96-8A57-453E-6CE009FFB7B9}"/>
              </a:ext>
            </a:extLst>
          </p:cNvPr>
          <p:cNvSpPr txBox="1"/>
          <p:nvPr/>
        </p:nvSpPr>
        <p:spPr>
          <a:xfrm>
            <a:off x="2238549" y="4710285"/>
            <a:ext cx="689914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600" dirty="0">
                <a:solidFill>
                  <a:srgbClr val="7B83EB"/>
                </a:solidFill>
              </a:rPr>
              <a:t>Samarbejde på filer i realtid </a:t>
            </a:r>
            <a:endParaRPr lang="LID4096" sz="1600" dirty="0">
              <a:solidFill>
                <a:srgbClr val="7B83EB"/>
              </a:solidFill>
            </a:endParaRP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37E3B86D-B3CA-875B-1E3A-B650AA0D4C4D}"/>
              </a:ext>
            </a:extLst>
          </p:cNvPr>
          <p:cNvSpPr txBox="1"/>
          <p:nvPr/>
        </p:nvSpPr>
        <p:spPr>
          <a:xfrm>
            <a:off x="2215297" y="1632809"/>
            <a:ext cx="689914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600" dirty="0">
                <a:solidFill>
                  <a:srgbClr val="7B83EB"/>
                </a:solidFill>
              </a:rPr>
              <a:t>Oversigt over Teams-brugerfladen og navigation </a:t>
            </a:r>
            <a:endParaRPr lang="LID4096" sz="1600" dirty="0">
              <a:solidFill>
                <a:srgbClr val="7B83EB"/>
              </a:solidFill>
            </a:endParaRP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8C3D8E7-4DB9-743C-2AC1-BED59A5BC708}"/>
              </a:ext>
            </a:extLst>
          </p:cNvPr>
          <p:cNvSpPr txBox="1"/>
          <p:nvPr/>
        </p:nvSpPr>
        <p:spPr>
          <a:xfrm>
            <a:off x="2238549" y="5325551"/>
            <a:ext cx="689914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600" dirty="0">
                <a:solidFill>
                  <a:srgbClr val="7B83EB"/>
                </a:solidFill>
              </a:rPr>
              <a:t>Søgefunktioner i Teams for at finde filer og mapper</a:t>
            </a:r>
            <a:endParaRPr lang="LID4096" sz="1600" dirty="0">
              <a:solidFill>
                <a:srgbClr val="7B83E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45073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1" grpId="0"/>
      <p:bldP spid="13" grpId="0"/>
      <p:bldP spid="16" grpId="0"/>
      <p:bldP spid="20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B83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E0DBDCCC-D22A-D8FE-24CD-9AFED17A7111}"/>
              </a:ext>
            </a:extLst>
          </p:cNvPr>
          <p:cNvSpPr txBox="1"/>
          <p:nvPr/>
        </p:nvSpPr>
        <p:spPr>
          <a:xfrm>
            <a:off x="265693" y="124001"/>
            <a:ext cx="27619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0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Teams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3C034A75-6FA4-722A-112E-9EE811042D3E}"/>
              </a:ext>
            </a:extLst>
          </p:cNvPr>
          <p:cNvSpPr txBox="1"/>
          <p:nvPr/>
        </p:nvSpPr>
        <p:spPr>
          <a:xfrm>
            <a:off x="980440" y="831887"/>
            <a:ext cx="68986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Videomøder, struktur og kanaler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60266775-15DE-C86B-4C0C-308FB0D5DE4D}"/>
              </a:ext>
            </a:extLst>
          </p:cNvPr>
          <p:cNvSpPr txBox="1"/>
          <p:nvPr/>
        </p:nvSpPr>
        <p:spPr>
          <a:xfrm>
            <a:off x="1805940" y="1622495"/>
            <a:ext cx="689914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600" dirty="0">
                <a:solidFill>
                  <a:schemeClr val="bg1"/>
                </a:solidFill>
              </a:rPr>
              <a:t>Oprettelse og planlægning af videomøder </a:t>
            </a:r>
            <a:endParaRPr lang="LID4096" sz="1600" dirty="0">
              <a:solidFill>
                <a:schemeClr val="bg1"/>
              </a:solidFill>
            </a:endParaRP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7707BD03-33A1-730E-B390-86FEFC724EF0}"/>
              </a:ext>
            </a:extLst>
          </p:cNvPr>
          <p:cNvSpPr txBox="1"/>
          <p:nvPr/>
        </p:nvSpPr>
        <p:spPr>
          <a:xfrm>
            <a:off x="1805940" y="2228437"/>
            <a:ext cx="816330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600" dirty="0">
                <a:solidFill>
                  <a:schemeClr val="bg1"/>
                </a:solidFill>
              </a:rPr>
              <a:t>Funktioner under videomøder (chat, håndsoprækning, </a:t>
            </a:r>
            <a:r>
              <a:rPr lang="da-DK" sz="1600" dirty="0" err="1">
                <a:solidFill>
                  <a:schemeClr val="bg1"/>
                </a:solidFill>
              </a:rPr>
              <a:t>breakout</a:t>
            </a:r>
            <a:r>
              <a:rPr lang="da-DK" sz="1600" dirty="0">
                <a:solidFill>
                  <a:schemeClr val="bg1"/>
                </a:solidFill>
              </a:rPr>
              <a:t> </a:t>
            </a:r>
            <a:r>
              <a:rPr lang="da-DK" sz="1600" dirty="0" err="1">
                <a:solidFill>
                  <a:schemeClr val="bg1"/>
                </a:solidFill>
              </a:rPr>
              <a:t>rooms</a:t>
            </a:r>
            <a:r>
              <a:rPr lang="da-DK" sz="1600" dirty="0">
                <a:solidFill>
                  <a:schemeClr val="bg1"/>
                </a:solidFill>
              </a:rPr>
              <a:t>) </a:t>
            </a:r>
            <a:endParaRPr lang="LID4096" sz="1600" dirty="0">
              <a:solidFill>
                <a:schemeClr val="bg1"/>
              </a:solidFill>
            </a:endParaRP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ACB6916B-B11C-82DA-2FFA-BE70AF5AD14F}"/>
              </a:ext>
            </a:extLst>
          </p:cNvPr>
          <p:cNvSpPr txBox="1"/>
          <p:nvPr/>
        </p:nvSpPr>
        <p:spPr>
          <a:xfrm>
            <a:off x="1805940" y="2862445"/>
            <a:ext cx="689914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600" dirty="0">
                <a:solidFill>
                  <a:schemeClr val="bg1"/>
                </a:solidFill>
              </a:rPr>
              <a:t>Struktur af teams og anvendelse af kanaler </a:t>
            </a:r>
            <a:endParaRPr lang="LID4096" sz="1600" dirty="0">
              <a:solidFill>
                <a:schemeClr val="bg1"/>
              </a:solidFill>
            </a:endParaRP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60C7FBF9-2C86-245D-55DC-CDE46A9B4EED}"/>
              </a:ext>
            </a:extLst>
          </p:cNvPr>
          <p:cNvSpPr txBox="1"/>
          <p:nvPr/>
        </p:nvSpPr>
        <p:spPr>
          <a:xfrm>
            <a:off x="1805940" y="3465436"/>
            <a:ext cx="689914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600" dirty="0">
                <a:solidFill>
                  <a:schemeClr val="bg1"/>
                </a:solidFill>
              </a:rPr>
              <a:t>Oprettelse af private og offentlige kanaler </a:t>
            </a:r>
            <a:endParaRPr lang="LID4096" sz="1600" dirty="0">
              <a:solidFill>
                <a:schemeClr val="bg1"/>
              </a:solidFill>
            </a:endParaRP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FDD8C577-37E1-92F5-7534-AEFF444C8EB2}"/>
              </a:ext>
            </a:extLst>
          </p:cNvPr>
          <p:cNvSpPr txBox="1"/>
          <p:nvPr/>
        </p:nvSpPr>
        <p:spPr>
          <a:xfrm>
            <a:off x="1805940" y="4115125"/>
            <a:ext cx="689914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600" dirty="0">
                <a:solidFill>
                  <a:schemeClr val="bg1"/>
                </a:solidFill>
              </a:rPr>
              <a:t>Tilpasning af kanalnotifikationer </a:t>
            </a:r>
            <a:endParaRPr lang="LID4096" sz="1600" dirty="0">
              <a:solidFill>
                <a:schemeClr val="bg1"/>
              </a:solidFill>
            </a:endParaRP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D24B94E8-6A49-D375-430D-C961E619219E}"/>
              </a:ext>
            </a:extLst>
          </p:cNvPr>
          <p:cNvSpPr txBox="1"/>
          <p:nvPr/>
        </p:nvSpPr>
        <p:spPr>
          <a:xfrm>
            <a:off x="1805940" y="4787428"/>
            <a:ext cx="689914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600" dirty="0">
                <a:solidFill>
                  <a:schemeClr val="bg1"/>
                </a:solidFill>
              </a:rPr>
              <a:t>Brug af faner i kanaler til integration af apps og tjenester </a:t>
            </a:r>
            <a:endParaRPr lang="LID4096" sz="1600" dirty="0">
              <a:solidFill>
                <a:schemeClr val="bg1"/>
              </a:solidFill>
            </a:endParaRP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36F96D91-5B94-C0A7-1AD3-356A108EC9AC}"/>
              </a:ext>
            </a:extLst>
          </p:cNvPr>
          <p:cNvSpPr txBox="1"/>
          <p:nvPr/>
        </p:nvSpPr>
        <p:spPr>
          <a:xfrm>
            <a:off x="1805940" y="5480042"/>
            <a:ext cx="689914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600" dirty="0">
                <a:solidFill>
                  <a:schemeClr val="bg1"/>
                </a:solidFill>
              </a:rPr>
              <a:t>Bedste praksis for effektiv kommunikation i kanaler</a:t>
            </a:r>
            <a:endParaRPr lang="LID4096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53224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2" grpId="0"/>
      <p:bldP spid="14" grpId="0"/>
      <p:bldP spid="16" grpId="0"/>
      <p:bldP spid="18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15206" y="0"/>
            <a:ext cx="2867891" cy="6858000"/>
          </a:xfrm>
          <a:prstGeom prst="triangle">
            <a:avLst>
              <a:gd name="adj" fmla="val 47585"/>
            </a:avLst>
          </a:prstGeom>
          <a:solidFill>
            <a:srgbClr val="7B83E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CA9ED8DE-3222-E4D5-E5AA-8386E0F66FC9}"/>
              </a:ext>
            </a:extLst>
          </p:cNvPr>
          <p:cNvSpPr txBox="1"/>
          <p:nvPr/>
        </p:nvSpPr>
        <p:spPr>
          <a:xfrm>
            <a:off x="265693" y="124001"/>
            <a:ext cx="27619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0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Teams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0A6725BA-A43F-7977-B66F-EAF10CE7C1E1}"/>
              </a:ext>
            </a:extLst>
          </p:cNvPr>
          <p:cNvSpPr txBox="1"/>
          <p:nvPr/>
        </p:nvSpPr>
        <p:spPr>
          <a:xfrm>
            <a:off x="675408" y="831887"/>
            <a:ext cx="68935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rgbClr val="7B83EB"/>
                </a:solidFill>
              </a:rPr>
              <a:t>Gruppearbejde, skærmdeling og indstillinger 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292F844C-3D74-398A-469C-772410ACDC63}"/>
              </a:ext>
            </a:extLst>
          </p:cNvPr>
          <p:cNvSpPr txBox="1"/>
          <p:nvPr/>
        </p:nvSpPr>
        <p:spPr>
          <a:xfrm>
            <a:off x="2201418" y="1789798"/>
            <a:ext cx="689000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600" dirty="0">
                <a:solidFill>
                  <a:srgbClr val="7B83EB"/>
                </a:solidFill>
              </a:rPr>
              <a:t>Facilitering af gruppearbejde gennem Teams </a:t>
            </a:r>
            <a:endParaRPr lang="LID4096" sz="1600" dirty="0">
              <a:solidFill>
                <a:srgbClr val="7B83EB"/>
              </a:solidFill>
            </a:endParaRP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764BFF27-C18C-84CE-EEC8-CC4DCFD2C686}"/>
              </a:ext>
            </a:extLst>
          </p:cNvPr>
          <p:cNvSpPr txBox="1"/>
          <p:nvPr/>
        </p:nvSpPr>
        <p:spPr>
          <a:xfrm>
            <a:off x="2201418" y="2313018"/>
            <a:ext cx="689000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600" dirty="0">
                <a:solidFill>
                  <a:srgbClr val="7B83EB"/>
                </a:solidFill>
              </a:rPr>
              <a:t>Metoder til skærmdeling under møder og opkald </a:t>
            </a:r>
            <a:endParaRPr lang="LID4096" sz="1600" dirty="0">
              <a:solidFill>
                <a:srgbClr val="7B83EB"/>
              </a:solidFill>
            </a:endParaRP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95C5D6BB-8F7B-2F0F-E334-252FFB4FECE9}"/>
              </a:ext>
            </a:extLst>
          </p:cNvPr>
          <p:cNvSpPr txBox="1"/>
          <p:nvPr/>
        </p:nvSpPr>
        <p:spPr>
          <a:xfrm>
            <a:off x="2201418" y="2833455"/>
            <a:ext cx="689000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600" dirty="0">
                <a:solidFill>
                  <a:srgbClr val="7B83EB"/>
                </a:solidFill>
              </a:rPr>
              <a:t>Samarbejde på dokumenter i realtid under skærmdeling </a:t>
            </a:r>
            <a:endParaRPr lang="LID4096" sz="1600" dirty="0">
              <a:solidFill>
                <a:srgbClr val="7B83EB"/>
              </a:solidFill>
            </a:endParaRP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97E66280-CBBA-A87B-9A46-C773261ACDB6}"/>
              </a:ext>
            </a:extLst>
          </p:cNvPr>
          <p:cNvSpPr txBox="1"/>
          <p:nvPr/>
        </p:nvSpPr>
        <p:spPr>
          <a:xfrm>
            <a:off x="2201418" y="3353892"/>
            <a:ext cx="689000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600" dirty="0">
                <a:solidFill>
                  <a:srgbClr val="7B83EB"/>
                </a:solidFill>
              </a:rPr>
              <a:t>Personlige indstillinger for lyd, video og notifikationer </a:t>
            </a:r>
            <a:endParaRPr lang="LID4096" sz="1600" dirty="0">
              <a:solidFill>
                <a:srgbClr val="7B83EB"/>
              </a:solidFill>
            </a:endParaRP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1936FD3C-4892-03FD-EDE3-7F566412DE9D}"/>
              </a:ext>
            </a:extLst>
          </p:cNvPr>
          <p:cNvSpPr txBox="1"/>
          <p:nvPr/>
        </p:nvSpPr>
        <p:spPr>
          <a:xfrm>
            <a:off x="2201418" y="3874329"/>
            <a:ext cx="689000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600" dirty="0">
                <a:solidFill>
                  <a:srgbClr val="7B83EB"/>
                </a:solidFill>
              </a:rPr>
              <a:t>Tilpasning af baggrundseffekter og -sløring </a:t>
            </a:r>
            <a:endParaRPr lang="LID4096" sz="1600" dirty="0">
              <a:solidFill>
                <a:srgbClr val="7B83EB"/>
              </a:solidFill>
            </a:endParaRP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810C7C49-F071-BB0D-0782-84BFB034264F}"/>
              </a:ext>
            </a:extLst>
          </p:cNvPr>
          <p:cNvSpPr txBox="1"/>
          <p:nvPr/>
        </p:nvSpPr>
        <p:spPr>
          <a:xfrm>
            <a:off x="2201418" y="4394766"/>
            <a:ext cx="689000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600" dirty="0">
                <a:solidFill>
                  <a:srgbClr val="7B83EB"/>
                </a:solidFill>
              </a:rPr>
              <a:t>Indstillinger for mødeoptagelse og transskription </a:t>
            </a:r>
            <a:endParaRPr lang="LID4096" sz="1600" dirty="0">
              <a:solidFill>
                <a:srgbClr val="7B83EB"/>
              </a:solidFill>
            </a:endParaRP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983E5031-4C47-B9EF-DCEA-E91C8D614B27}"/>
              </a:ext>
            </a:extLst>
          </p:cNvPr>
          <p:cNvSpPr txBox="1"/>
          <p:nvPr/>
        </p:nvSpPr>
        <p:spPr>
          <a:xfrm>
            <a:off x="2201418" y="4915203"/>
            <a:ext cx="689000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600" dirty="0">
                <a:solidFill>
                  <a:srgbClr val="7B83EB"/>
                </a:solidFill>
              </a:rPr>
              <a:t>Brug af whiteboards og andre samarbejdsværktøjer</a:t>
            </a:r>
            <a:endParaRPr lang="LID4096" sz="1600" dirty="0">
              <a:solidFill>
                <a:srgbClr val="7B83E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37456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0" grpId="0"/>
      <p:bldP spid="13" grpId="0"/>
      <p:bldP spid="16" grpId="0"/>
      <p:bldP spid="18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B83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8F98C583-2C8B-2E9B-FF62-DB78C971B7CC}"/>
              </a:ext>
            </a:extLst>
          </p:cNvPr>
          <p:cNvSpPr txBox="1"/>
          <p:nvPr/>
        </p:nvSpPr>
        <p:spPr>
          <a:xfrm>
            <a:off x="265693" y="124001"/>
            <a:ext cx="27619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0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Teams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FF5E599B-6C6F-40F6-E9C6-886AA1916D47}"/>
              </a:ext>
            </a:extLst>
          </p:cNvPr>
          <p:cNvSpPr txBox="1"/>
          <p:nvPr/>
        </p:nvSpPr>
        <p:spPr>
          <a:xfrm>
            <a:off x="675408" y="831887"/>
            <a:ext cx="68986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Kalenderen og Planner i Teams 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7566A1B9-5F93-B4AF-D50F-381F20A8FF70}"/>
              </a:ext>
            </a:extLst>
          </p:cNvPr>
          <p:cNvSpPr txBox="1"/>
          <p:nvPr/>
        </p:nvSpPr>
        <p:spPr>
          <a:xfrm>
            <a:off x="2110740" y="1750247"/>
            <a:ext cx="689914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600" dirty="0">
                <a:solidFill>
                  <a:schemeClr val="bg1"/>
                </a:solidFill>
              </a:rPr>
              <a:t>Integration af Outlook-kalenderen i Teams </a:t>
            </a:r>
            <a:endParaRPr lang="LID4096" sz="1600" dirty="0">
              <a:solidFill>
                <a:schemeClr val="bg1"/>
              </a:solidFill>
            </a:endParaRP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2551A6E1-2B3D-EE60-EDB5-FE8B714A6B17}"/>
              </a:ext>
            </a:extLst>
          </p:cNvPr>
          <p:cNvSpPr txBox="1"/>
          <p:nvPr/>
        </p:nvSpPr>
        <p:spPr>
          <a:xfrm>
            <a:off x="2110279" y="2252813"/>
            <a:ext cx="689914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600" dirty="0">
                <a:solidFill>
                  <a:schemeClr val="bg1"/>
                </a:solidFill>
              </a:rPr>
              <a:t>Oprettelse og håndtering af møder direkte fra Teams </a:t>
            </a:r>
            <a:endParaRPr lang="LID4096" sz="1600" dirty="0">
              <a:solidFill>
                <a:schemeClr val="bg1"/>
              </a:solidFill>
            </a:endParaRP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19BF0E67-C7EC-45C6-26AE-1D0DE22E6478}"/>
              </a:ext>
            </a:extLst>
          </p:cNvPr>
          <p:cNvSpPr txBox="1"/>
          <p:nvPr/>
        </p:nvSpPr>
        <p:spPr>
          <a:xfrm>
            <a:off x="2110279" y="2793526"/>
            <a:ext cx="689914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600" dirty="0">
                <a:solidFill>
                  <a:schemeClr val="bg1"/>
                </a:solidFill>
              </a:rPr>
              <a:t>Deling af kalendere med teammedlemmer </a:t>
            </a:r>
            <a:endParaRPr lang="LID4096" sz="1600" dirty="0">
              <a:solidFill>
                <a:schemeClr val="bg1"/>
              </a:solidFill>
            </a:endParaRP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5E09877B-0C18-0672-5460-F9533E1E8375}"/>
              </a:ext>
            </a:extLst>
          </p:cNvPr>
          <p:cNvSpPr txBox="1"/>
          <p:nvPr/>
        </p:nvSpPr>
        <p:spPr>
          <a:xfrm>
            <a:off x="2110279" y="3329470"/>
            <a:ext cx="689914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600" dirty="0">
                <a:solidFill>
                  <a:schemeClr val="bg1"/>
                </a:solidFill>
              </a:rPr>
              <a:t>Introduktion til Planner i Teams </a:t>
            </a:r>
            <a:endParaRPr lang="LID4096" sz="1600" dirty="0">
              <a:solidFill>
                <a:schemeClr val="bg1"/>
              </a:solidFill>
            </a:endParaRP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93BE88BD-4676-40CF-784F-FD6A1599CE9A}"/>
              </a:ext>
            </a:extLst>
          </p:cNvPr>
          <p:cNvSpPr txBox="1"/>
          <p:nvPr/>
        </p:nvSpPr>
        <p:spPr>
          <a:xfrm>
            <a:off x="2110279" y="3865414"/>
            <a:ext cx="689914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600" dirty="0">
                <a:solidFill>
                  <a:schemeClr val="bg1"/>
                </a:solidFill>
              </a:rPr>
              <a:t>Oprettelse og tildeling af opgaver i Planner </a:t>
            </a:r>
            <a:endParaRPr lang="LID4096" sz="1600" dirty="0">
              <a:solidFill>
                <a:schemeClr val="bg1"/>
              </a:solidFill>
            </a:endParaRP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BCBB9FD8-DD18-9B17-9F6D-C6543BD210D9}"/>
              </a:ext>
            </a:extLst>
          </p:cNvPr>
          <p:cNvSpPr txBox="1"/>
          <p:nvPr/>
        </p:nvSpPr>
        <p:spPr>
          <a:xfrm>
            <a:off x="2110279" y="4410084"/>
            <a:ext cx="940689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600" dirty="0">
                <a:solidFill>
                  <a:schemeClr val="bg1"/>
                </a:solidFill>
              </a:rPr>
              <a:t>Visualisering af opgaver gennem forskellige visninger (tavle, diagram, kalender) </a:t>
            </a:r>
            <a:endParaRPr lang="LID4096" sz="1600" dirty="0">
              <a:solidFill>
                <a:schemeClr val="bg1"/>
              </a:solidFill>
            </a:endParaRP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7064A3B-7576-E7A9-D128-20E448B3A0A1}"/>
              </a:ext>
            </a:extLst>
          </p:cNvPr>
          <p:cNvSpPr txBox="1"/>
          <p:nvPr/>
        </p:nvSpPr>
        <p:spPr>
          <a:xfrm>
            <a:off x="2110279" y="4954754"/>
            <a:ext cx="689914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600" dirty="0">
                <a:solidFill>
                  <a:schemeClr val="bg1"/>
                </a:solidFill>
              </a:rPr>
              <a:t>Integration af Planner-opgaver i teamkanaler og personlig To-Do-liste</a:t>
            </a:r>
            <a:endParaRPr lang="LID4096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02719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2" grpId="0"/>
      <p:bldP spid="14" grpId="0"/>
      <p:bldP spid="16" grpId="0"/>
      <p:bldP spid="18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758054" y="0"/>
            <a:ext cx="2867891" cy="6858000"/>
          </a:xfrm>
          <a:prstGeom prst="triangle">
            <a:avLst>
              <a:gd name="adj" fmla="val 47585"/>
            </a:avLst>
          </a:prstGeom>
          <a:solidFill>
            <a:srgbClr val="7B83E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6D506D9E-8C98-93AC-B7BE-9CA31A8BE241}"/>
              </a:ext>
            </a:extLst>
          </p:cNvPr>
          <p:cNvSpPr txBox="1"/>
          <p:nvPr/>
        </p:nvSpPr>
        <p:spPr>
          <a:xfrm>
            <a:off x="265693" y="124001"/>
            <a:ext cx="27619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0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Teams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DCC622CD-1C1A-E5A4-3935-2C73A3353744}"/>
              </a:ext>
            </a:extLst>
          </p:cNvPr>
          <p:cNvSpPr txBox="1"/>
          <p:nvPr/>
        </p:nvSpPr>
        <p:spPr>
          <a:xfrm>
            <a:off x="1073887" y="3244334"/>
            <a:ext cx="4210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Tid til øvelser og digital fordybelse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A0EE6716-11A3-3F6A-093D-998D727C36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4381" y="1379786"/>
            <a:ext cx="2312723" cy="4467760"/>
          </a:xfrm>
          <a:prstGeom prst="rect">
            <a:avLst/>
          </a:prstGeom>
          <a:effectLst>
            <a:outerShdw blurRad="50800" dist="63500" dir="8100000" algn="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26215683"/>
      </p:ext>
    </p:extLst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</TotalTime>
  <Words>352</Words>
  <Application>Microsoft Office PowerPoint</Application>
  <PresentationFormat>Widescreen</PresentationFormat>
  <Paragraphs>73</Paragraphs>
  <Slides>9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9</vt:i4>
      </vt:variant>
    </vt:vector>
  </HeadingPairs>
  <TitlesOfParts>
    <vt:vector size="14" baseType="lpstr">
      <vt:lpstr>Aptos</vt:lpstr>
      <vt:lpstr>Aptos Display</vt:lpstr>
      <vt:lpstr>Arial</vt:lpstr>
      <vt:lpstr>Arial Nova</vt:lpstr>
      <vt:lpstr>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Feld-Jakobsen</dc:creator>
  <cp:lastModifiedBy>Dan Feld-Jakobsen</cp:lastModifiedBy>
  <cp:revision>12</cp:revision>
  <dcterms:created xsi:type="dcterms:W3CDTF">2024-07-10T09:04:32Z</dcterms:created>
  <dcterms:modified xsi:type="dcterms:W3CDTF">2024-08-23T20:39:41Z</dcterms:modified>
</cp:coreProperties>
</file>